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5" r:id="rId3"/>
    <p:sldId id="292" r:id="rId4"/>
    <p:sldId id="293" r:id="rId5"/>
    <p:sldId id="287" r:id="rId6"/>
    <p:sldId id="289" r:id="rId7"/>
    <p:sldId id="290" r:id="rId8"/>
    <p:sldId id="291" r:id="rId9"/>
    <p:sldId id="277" r:id="rId10"/>
    <p:sldId id="279" r:id="rId11"/>
    <p:sldId id="280" r:id="rId12"/>
    <p:sldId id="281" r:id="rId13"/>
    <p:sldId id="282" r:id="rId14"/>
    <p:sldId id="283" r:id="rId15"/>
    <p:sldId id="284" r:id="rId16"/>
    <p:sldId id="294" r:id="rId17"/>
    <p:sldId id="296" r:id="rId18"/>
    <p:sldId id="297" r:id="rId19"/>
    <p:sldId id="298" r:id="rId20"/>
    <p:sldId id="299" r:id="rId21"/>
    <p:sldId id="300" r:id="rId22"/>
    <p:sldId id="301" r:id="rId23"/>
    <p:sldId id="278" r:id="rId24"/>
    <p:sldId id="260" r:id="rId25"/>
    <p:sldId id="259" r:id="rId26"/>
    <p:sldId id="258" r:id="rId27"/>
    <p:sldId id="261" r:id="rId28"/>
    <p:sldId id="262" r:id="rId29"/>
    <p:sldId id="263" r:id="rId30"/>
    <p:sldId id="264" r:id="rId31"/>
    <p:sldId id="271" r:id="rId32"/>
    <p:sldId id="272" r:id="rId33"/>
    <p:sldId id="273" r:id="rId34"/>
    <p:sldId id="274" r:id="rId35"/>
    <p:sldId id="275" r:id="rId36"/>
    <p:sldId id="276" r:id="rId37"/>
    <p:sldId id="265" r:id="rId38"/>
    <p:sldId id="266" r:id="rId39"/>
    <p:sldId id="267" r:id="rId40"/>
    <p:sldId id="268" r:id="rId41"/>
    <p:sldId id="269" r:id="rId42"/>
    <p:sldId id="270" r:id="rId4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9E64-162D-4FB3-950C-995C56985DC4}" type="datetimeFigureOut">
              <a:rPr lang="th-TH" smtClean="0"/>
              <a:t>05/08/59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D0B6-209D-4E9B-B2DB-5C46DB606BC9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9E64-162D-4FB3-950C-995C56985DC4}" type="datetimeFigureOut">
              <a:rPr lang="th-TH" smtClean="0"/>
              <a:t>05/08/59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D0B6-209D-4E9B-B2DB-5C46DB606BC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9E64-162D-4FB3-950C-995C56985DC4}" type="datetimeFigureOut">
              <a:rPr lang="th-TH" smtClean="0"/>
              <a:t>05/08/59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D0B6-209D-4E9B-B2DB-5C46DB606BC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9E64-162D-4FB3-950C-995C56985DC4}" type="datetimeFigureOut">
              <a:rPr lang="th-TH" smtClean="0"/>
              <a:t>05/08/59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D0B6-209D-4E9B-B2DB-5C46DB606BC9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9E64-162D-4FB3-950C-995C56985DC4}" type="datetimeFigureOut">
              <a:rPr lang="th-TH" smtClean="0"/>
              <a:t>05/08/59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D0B6-209D-4E9B-B2DB-5C46DB606BC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9E64-162D-4FB3-950C-995C56985DC4}" type="datetimeFigureOut">
              <a:rPr lang="th-TH" smtClean="0"/>
              <a:t>05/08/59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D0B6-209D-4E9B-B2DB-5C46DB606BC9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9E64-162D-4FB3-950C-995C56985DC4}" type="datetimeFigureOut">
              <a:rPr lang="th-TH" smtClean="0"/>
              <a:t>05/08/59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D0B6-209D-4E9B-B2DB-5C46DB606BC9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9E64-162D-4FB3-950C-995C56985DC4}" type="datetimeFigureOut">
              <a:rPr lang="th-TH" smtClean="0"/>
              <a:t>05/08/59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D0B6-209D-4E9B-B2DB-5C46DB606BC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9E64-162D-4FB3-950C-995C56985DC4}" type="datetimeFigureOut">
              <a:rPr lang="th-TH" smtClean="0"/>
              <a:t>05/08/59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D0B6-209D-4E9B-B2DB-5C46DB606BC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9E64-162D-4FB3-950C-995C56985DC4}" type="datetimeFigureOut">
              <a:rPr lang="th-TH" smtClean="0"/>
              <a:t>05/08/59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D0B6-209D-4E9B-B2DB-5C46DB606BC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9E64-162D-4FB3-950C-995C56985DC4}" type="datetimeFigureOut">
              <a:rPr lang="th-TH" smtClean="0"/>
              <a:t>05/08/59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D0B6-209D-4E9B-B2DB-5C46DB606BC9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DF9E64-162D-4FB3-950C-995C56985DC4}" type="datetimeFigureOut">
              <a:rPr lang="th-TH" smtClean="0"/>
              <a:t>05/08/59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57D0B6-209D-4E9B-B2DB-5C46DB606BC9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347864" y="332656"/>
            <a:ext cx="3530253" cy="631882"/>
          </a:xfrm>
        </p:spPr>
        <p:txBody>
          <a:bodyPr>
            <a:noAutofit/>
          </a:bodyPr>
          <a:lstStyle/>
          <a:p>
            <a:pPr algn="r"/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-371103" y="1635833"/>
            <a:ext cx="8471495" cy="2153207"/>
          </a:xfrm>
        </p:spPr>
        <p:txBody>
          <a:bodyPr/>
          <a:lstStyle/>
          <a:p>
            <a:pPr marL="182880" indent="0" algn="r">
              <a:buNone/>
            </a:pPr>
            <a:r>
              <a:rPr lang="th-TH" sz="6000" dirty="0" smtClean="0"/>
              <a:t>ความปลอดภัยใน</a:t>
            </a:r>
            <a:r>
              <a:rPr lang="th-TH" sz="6000" dirty="0" smtClean="0"/>
              <a:t>ห้องปฏิบัติการฟิสิกส์</a:t>
            </a:r>
            <a:endParaRPr lang="th-TH" sz="6000" dirty="0"/>
          </a:p>
        </p:txBody>
      </p:sp>
      <p:pic>
        <p:nvPicPr>
          <p:cNvPr id="4098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  <p:sp>
        <p:nvSpPr>
          <p:cNvPr id="11" name="กล่องข้อความ 7"/>
          <p:cNvSpPr txBox="1"/>
          <p:nvPr/>
        </p:nvSpPr>
        <p:spPr>
          <a:xfrm>
            <a:off x="1971741" y="5787261"/>
            <a:ext cx="70647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h-TH" dirty="0" smtClean="0">
                <a:latin typeface="TH Mali Grade 6" pitchFamily="2" charset="-34"/>
                <a:cs typeface="TH Mali Grade 6" pitchFamily="2" charset="-34"/>
              </a:rPr>
              <a:t>โดย </a:t>
            </a:r>
            <a:r>
              <a:rPr lang="th-TH" dirty="0" err="1" smtClean="0">
                <a:latin typeface="TH Mali Grade 6" pitchFamily="2" charset="-34"/>
                <a:cs typeface="TH Mali Grade 6" pitchFamily="2" charset="-34"/>
              </a:rPr>
              <a:t>อนันต</a:t>
            </a:r>
            <a:r>
              <a:rPr lang="th-TH" dirty="0" smtClean="0">
                <a:latin typeface="TH Mali Grade 6" pitchFamily="2" charset="-34"/>
                <a:cs typeface="TH Mali Grade 6" pitchFamily="2" charset="-34"/>
              </a:rPr>
              <a:t>สิทธิ์   ไชยวังราช</a:t>
            </a:r>
            <a:r>
              <a:rPr lang="th-TH" dirty="0" smtClean="0">
                <a:latin typeface="TH Mali Grade 6" pitchFamily="2" charset="-34"/>
                <a:cs typeface="TH Mali Grade 6" pitchFamily="2" charset="-34"/>
              </a:rPr>
              <a:t> </a:t>
            </a:r>
          </a:p>
          <a:p>
            <a:pPr algn="r"/>
            <a:r>
              <a:rPr lang="th-TH" dirty="0" smtClean="0">
                <a:latin typeface="TH Mali Grade 6" pitchFamily="2" charset="-34"/>
                <a:cs typeface="TH Mali Grade 6" pitchFamily="2" charset="-34"/>
              </a:rPr>
              <a:t>นักวิทยาศาสตร์</a:t>
            </a:r>
            <a:r>
              <a:rPr lang="th-TH" dirty="0" smtClean="0">
                <a:latin typeface="TH Mali Grade 6" pitchFamily="2" charset="-34"/>
                <a:cs typeface="TH Mali Grade 6" pitchFamily="2" charset="-34"/>
              </a:rPr>
              <a:t>ปฏิบัติการ ศูนย์วิทยาศาสตร์ มหาวิทยาลัยราช</a:t>
            </a:r>
            <a:r>
              <a:rPr lang="th-TH" dirty="0" err="1" smtClean="0">
                <a:latin typeface="TH Mali Grade 6" pitchFamily="2" charset="-34"/>
                <a:cs typeface="TH Mali Grade 6" pitchFamily="2" charset="-34"/>
              </a:rPr>
              <a:t>ภัฏ</a:t>
            </a:r>
            <a:r>
              <a:rPr lang="th-TH" dirty="0" smtClean="0">
                <a:latin typeface="TH Mali Grade 6" pitchFamily="2" charset="-34"/>
                <a:cs typeface="TH Mali Grade 6" pitchFamily="2" charset="-34"/>
              </a:rPr>
              <a:t>สกลนคร</a:t>
            </a:r>
            <a:endParaRPr lang="th-TH" dirty="0">
              <a:latin typeface="TH Mali Grade 6" pitchFamily="2" charset="-34"/>
              <a:cs typeface="TH Mali Grade 6" pitchFamily="2" charset="-34"/>
            </a:endParaRPr>
          </a:p>
        </p:txBody>
      </p:sp>
      <p:pic>
        <p:nvPicPr>
          <p:cNvPr id="4103" name="Picture 7" descr="https://fbi.dek-d.com/27/0355/3808/1145832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037" y="2708920"/>
            <a:ext cx="2808312" cy="2808312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06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249064"/>
              </p:ext>
            </p:extLst>
          </p:nvPr>
        </p:nvGraphicFramePr>
        <p:xfrm>
          <a:off x="467544" y="2060848"/>
          <a:ext cx="8208912" cy="434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167"/>
                <a:gridCol w="3222393"/>
                <a:gridCol w="3168352"/>
              </a:tblGrid>
              <a:tr h="381371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ประเภท</a:t>
                      </a:r>
                      <a:endParaRPr lang="th-TH" sz="18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คุณสมบัติ</a:t>
                      </a:r>
                      <a:endParaRPr lang="th-TH" sz="18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การป้องกัน</a:t>
                      </a:r>
                      <a:endParaRPr lang="th-TH" sz="18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105878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ngsanaUPC" pitchFamily="18" charset="-34"/>
                          <a:cs typeface="AngsanaUPC" pitchFamily="18" charset="-34"/>
                        </a:rPr>
                        <a:t>class	1</a:t>
                      </a:r>
                      <a:endParaRPr lang="th-TH" sz="18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มีกำลังน้อยมากและมีความยาวคลื่นอยู่ในช่วงที่ตามองเห็นและมองไม่เห็น เช่น</a:t>
                      </a:r>
                      <a:r>
                        <a:rPr lang="th-TH" sz="1800" baseline="0" dirty="0" smtClean="0">
                          <a:latin typeface="AngsanaUPC" pitchFamily="18" charset="-34"/>
                          <a:cs typeface="AngsanaUPC" pitchFamily="18" charset="-34"/>
                        </a:rPr>
                        <a:t>  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เลเซอร์ที่มีกำลังไม่เกิน  0.39</a:t>
                      </a:r>
                      <a:r>
                        <a:rPr lang="th-TH" sz="1800" baseline="0" dirty="0" smtClean="0">
                          <a:latin typeface="AngsanaUPC" pitchFamily="18" charset="-34"/>
                          <a:cs typeface="AngsanaUPC" pitchFamily="18" charset="-34"/>
                        </a:rPr>
                        <a:t>  </a:t>
                      </a:r>
                      <a:r>
                        <a:rPr lang="th-TH" sz="1800" dirty="0" err="1" smtClean="0">
                          <a:latin typeface="AngsanaUPC" pitchFamily="18" charset="-34"/>
                          <a:cs typeface="AngsanaUPC" pitchFamily="18" charset="-34"/>
                        </a:rPr>
                        <a:t>มิลลิ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วัตต์</a:t>
                      </a:r>
                      <a:endParaRPr lang="th-TH" sz="18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- </a:t>
                      </a:r>
                      <a:r>
                        <a:rPr lang="th-TH" sz="1800" baseline="0" dirty="0" smtClean="0"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ไม่จำเป็นต้องมีมาตรการป้องกัน</a:t>
                      </a:r>
                    </a:p>
                    <a:p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-</a:t>
                      </a:r>
                      <a:r>
                        <a:rPr lang="th-TH" sz="1800" baseline="0" dirty="0" smtClean="0">
                          <a:latin typeface="AngsanaUPC" pitchFamily="18" charset="-34"/>
                          <a:cs typeface="AngsanaUPC" pitchFamily="18" charset="-34"/>
                        </a:rPr>
                        <a:t>  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ควรติดป้ายแสดงประเภทของเลเซอร์</a:t>
                      </a:r>
                      <a:endParaRPr lang="th-TH" sz="18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ngsanaUPC" pitchFamily="18" charset="-34"/>
                          <a:cs typeface="AngsanaUPC" pitchFamily="18" charset="-34"/>
                        </a:rPr>
                        <a:t>class	1M</a:t>
                      </a:r>
                      <a:endParaRPr lang="th-TH" sz="1800" dirty="0" smtClean="0"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endParaRPr lang="th-TH" sz="18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smtClean="0">
                          <a:latin typeface="AngsanaUPC" pitchFamily="18" charset="-34"/>
                          <a:cs typeface="AngsanaUPC" pitchFamily="18" charset="-34"/>
                        </a:rPr>
                        <a:t>มีกำลัง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มากกว่าเลเซอร์</a:t>
                      </a:r>
                      <a:r>
                        <a:rPr lang="th-TH" sz="1800" smtClean="0">
                          <a:latin typeface="AngsanaUPC" pitchFamily="18" charset="-34"/>
                          <a:cs typeface="AngsanaUPC" pitchFamily="18" charset="-34"/>
                        </a:rPr>
                        <a:t>ระดับที่</a:t>
                      </a:r>
                      <a:r>
                        <a:rPr lang="th-TH" sz="1800" baseline="0" smtClean="0">
                          <a:latin typeface="AngsanaUPC" pitchFamily="18" charset="-34"/>
                          <a:cs typeface="AngsanaUPC" pitchFamily="18" charset="-34"/>
                        </a:rPr>
                        <a:t>  </a:t>
                      </a:r>
                      <a:r>
                        <a:rPr lang="th-TH" sz="1800" smtClean="0">
                          <a:latin typeface="AngsanaUPC" pitchFamily="18" charset="-34"/>
                          <a:cs typeface="AngsanaUPC" pitchFamily="18" charset="-34"/>
                        </a:rPr>
                        <a:t>1  และมีความ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ยาวคลื่นอยู่ในช่วงที่ตามองเห็น</a:t>
                      </a:r>
                      <a:r>
                        <a:rPr lang="th-TH" sz="1800" smtClean="0">
                          <a:latin typeface="AngsanaUPC" pitchFamily="18" charset="-34"/>
                          <a:cs typeface="AngsanaUPC" pitchFamily="18" charset="-34"/>
                        </a:rPr>
                        <a:t>และมองไม่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เห็น</a:t>
                      </a:r>
                      <a:endParaRPr lang="th-TH" sz="18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 -  ไม่จำเป็นต้องมีมาตรการป้องกันในกรณีมองด้วยตาเปล่า ยกเว้นถ้าใช้อุปกรณ์ช่วยมอง เช่น	 แว่นขยาย  </a:t>
                      </a:r>
                      <a:r>
                        <a:rPr lang="en-US" sz="1800" dirty="0" smtClean="0">
                          <a:latin typeface="AngsanaUPC" pitchFamily="18" charset="-34"/>
                          <a:cs typeface="AngsanaUPC" pitchFamily="18" charset="-34"/>
                        </a:rPr>
                        <a:t>binoculars</a:t>
                      </a:r>
                      <a:r>
                        <a:rPr lang="th-TH" sz="1800" baseline="0" dirty="0" smtClean="0">
                          <a:latin typeface="AngsanaUPC" pitchFamily="18" charset="-34"/>
                          <a:cs typeface="AngsanaUPC" pitchFamily="18" charset="-34"/>
                        </a:rPr>
                        <a:t>  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หรือ	</a:t>
                      </a:r>
                      <a:r>
                        <a:rPr lang="en-US" sz="1800" dirty="0" smtClean="0">
                          <a:latin typeface="AngsanaUPC" pitchFamily="18" charset="-34"/>
                          <a:cs typeface="AngsanaUPC" pitchFamily="18" charset="-34"/>
                        </a:rPr>
                        <a:t>telescopes</a:t>
                      </a:r>
                    </a:p>
                    <a:p>
                      <a:r>
                        <a:rPr lang="en-US" sz="1800" dirty="0" smtClean="0">
                          <a:latin typeface="AngsanaUPC" pitchFamily="18" charset="-34"/>
                          <a:cs typeface="AngsanaUPC" pitchFamily="18" charset="-34"/>
                        </a:rPr>
                        <a:t>-  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ควรติดป้ายแสดงประเภทของเลเซอร์</a:t>
                      </a:r>
                      <a:endParaRPr lang="th-TH" sz="18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ngsanaUPC" pitchFamily="18" charset="-34"/>
                          <a:cs typeface="AngsanaUPC" pitchFamily="18" charset="-34"/>
                        </a:rPr>
                        <a:t>class	2</a:t>
                      </a:r>
                      <a:endParaRPr lang="th-TH" sz="1800" dirty="0" smtClean="0"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endParaRPr lang="th-TH" sz="18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มีกำลังไม่เกิน	1  </a:t>
                      </a:r>
                      <a:r>
                        <a:rPr lang="th-TH" sz="1800" dirty="0" err="1" smtClean="0">
                          <a:latin typeface="AngsanaUPC" pitchFamily="18" charset="-34"/>
                          <a:cs typeface="AngsanaUPC" pitchFamily="18" charset="-34"/>
                        </a:rPr>
                        <a:t>มิลลิ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วัตต์	และมีความยาวคลื่น</a:t>
                      </a:r>
                    </a:p>
                    <a:p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อยู่ในช่วงที่ตามองเห็น</a:t>
                      </a:r>
                      <a:endParaRPr lang="th-TH" sz="18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-  ไม่จำเป็นต้องมีมาตรการป้องกัน ในกรณีที่มองโดยบังเอิญ</a:t>
                      </a:r>
                      <a:r>
                        <a:rPr lang="th-TH" sz="1800" baseline="0" dirty="0" smtClean="0">
                          <a:latin typeface="AngsanaUPC" pitchFamily="18" charset="-34"/>
                          <a:cs typeface="AngsanaUPC" pitchFamily="18" charset="-34"/>
                        </a:rPr>
                        <a:t>  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(ไม่เกิน</a:t>
                      </a:r>
                      <a:r>
                        <a:rPr lang="th-TH" sz="1800" baseline="0" dirty="0" smtClean="0">
                          <a:latin typeface="AngsanaUPC" pitchFamily="18" charset="-34"/>
                          <a:cs typeface="AngsanaUPC" pitchFamily="18" charset="-34"/>
                        </a:rPr>
                        <a:t>   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0.25</a:t>
                      </a:r>
                      <a:r>
                        <a:rPr lang="th-TH" sz="1800" baseline="0" dirty="0" smtClean="0">
                          <a:latin typeface="AngsanaUPC" pitchFamily="18" charset="-34"/>
                          <a:cs typeface="AngsanaUPC" pitchFamily="18" charset="-34"/>
                        </a:rPr>
                        <a:t>   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วินาที)  ยกเว้นตั้งใจมองไปยังลำแสง   เลเซอร์นานกว่า  0.25  วินาที</a:t>
                      </a:r>
                    </a:p>
                    <a:p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-</a:t>
                      </a:r>
                      <a:r>
                        <a:rPr lang="th-TH" sz="1800" baseline="0" dirty="0" smtClean="0">
                          <a:latin typeface="AngsanaUPC" pitchFamily="18" charset="-34"/>
                          <a:cs typeface="AngsanaUPC" pitchFamily="18" charset="-34"/>
                        </a:rPr>
                        <a:t>  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ควรติดป้ายแสดงประเภทของเลเซอร์</a:t>
                      </a:r>
                    </a:p>
                    <a:p>
                      <a:endParaRPr lang="th-TH" sz="18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124959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ตาราง    ประเภท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คุณสมบัติ และการป้องกัน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8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0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005125"/>
              </p:ext>
            </p:extLst>
          </p:nvPr>
        </p:nvGraphicFramePr>
        <p:xfrm>
          <a:off x="467544" y="493588"/>
          <a:ext cx="8208912" cy="6247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395620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ประเภท</a:t>
                      </a:r>
                      <a:endParaRPr lang="th-TH" sz="18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คุณสมบัติ</a:t>
                      </a:r>
                      <a:endParaRPr lang="th-TH" sz="18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การป้องกัน</a:t>
                      </a:r>
                      <a:endParaRPr lang="th-TH" sz="18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111654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ngsanaUPC" pitchFamily="18" charset="-34"/>
                          <a:cs typeface="AngsanaUPC" pitchFamily="18" charset="-34"/>
                        </a:rPr>
                        <a:t>class	2M</a:t>
                      </a:r>
                      <a:endParaRPr lang="th-TH" sz="18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มี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กำลัง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มากกว่าเลเซอร์ระดับที่	 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2 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และมี</a:t>
                      </a:r>
                    </a:p>
                    <a:p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ความยาวคลื่นอยู่ในช่วงที่ตามองเห็น</a:t>
                      </a:r>
                      <a:endParaRPr lang="th-TH" sz="18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-</a:t>
                      </a:r>
                      <a:r>
                        <a:rPr lang="th-TH" sz="1800" baseline="0" dirty="0" smtClean="0"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มาตรการป้องกันเหมือนเลเซอร์ระดับ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ที่2</a:t>
                      </a:r>
                      <a:r>
                        <a:rPr lang="th-TH" sz="1800" baseline="0" dirty="0" smtClean="0">
                          <a:latin typeface="AngsanaUPC" pitchFamily="18" charset="-34"/>
                          <a:cs typeface="AngsanaUPC" pitchFamily="18" charset="-34"/>
                        </a:rPr>
                        <a:t>  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ยกเว้นถ้า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ใช้ อุปกรณ์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ช่วยมองควรมีมาตรการป้องกันแม้จะมองโดยบังเอิญ</a:t>
                      </a:r>
                    </a:p>
                    <a:p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-</a:t>
                      </a:r>
                      <a:r>
                        <a:rPr lang="th-TH" sz="1800" baseline="0" dirty="0" smtClean="0">
                          <a:latin typeface="AngsanaUPC" pitchFamily="18" charset="-34"/>
                          <a:cs typeface="AngsanaUPC" pitchFamily="18" charset="-34"/>
                        </a:rPr>
                        <a:t>  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ควร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ติดป้ายแสดงประเภทของเลเซอร์</a:t>
                      </a:r>
                      <a:endParaRPr lang="th-TH" sz="18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1656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ngsanaUPC" pitchFamily="18" charset="-34"/>
                          <a:cs typeface="AngsanaUPC" pitchFamily="18" charset="-34"/>
                        </a:rPr>
                        <a:t>class	3R</a:t>
                      </a:r>
                      <a:endParaRPr lang="th-TH" sz="1800" dirty="0" smtClean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มี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กำลัง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ไม่เกิน	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5  เท่า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ของเลเซอร์ระดับ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ที่</a:t>
                      </a:r>
                      <a:r>
                        <a:rPr lang="th-TH" sz="1800" baseline="0" dirty="0" smtClean="0"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1</a:t>
                      </a:r>
                      <a:r>
                        <a:rPr lang="th-TH" sz="1800" baseline="0" dirty="0" smtClean="0"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(ช่วงที่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ตามองไม่เห็น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)  และ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เลเซอร์ระดับ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ที่2</a:t>
                      </a:r>
                      <a:r>
                        <a:rPr lang="th-TH" sz="1800" baseline="0" dirty="0" smtClean="0">
                          <a:latin typeface="AngsanaUPC" pitchFamily="18" charset="-34"/>
                          <a:cs typeface="AngsanaUPC" pitchFamily="18" charset="-34"/>
                        </a:rPr>
                        <a:t>   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(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ช่วง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ที่ตา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มองเห็น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) ตัวอย่าง เช่น 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เลเซอร์ที่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มีความ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ยาวคลื่นอยู่ในช่วงที่ตา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มองเห็น</a:t>
                      </a:r>
                      <a:r>
                        <a:rPr lang="th-TH" sz="1800" baseline="0" dirty="0" smtClean="0">
                          <a:latin typeface="AngsanaUPC" pitchFamily="18" charset="-34"/>
                          <a:cs typeface="AngsanaUPC" pitchFamily="18" charset="-34"/>
                        </a:rPr>
                        <a:t>  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และมีกำลัง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อยู่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ระหว่าง  1-5  </a:t>
                      </a:r>
                      <a:r>
                        <a:rPr lang="th-TH" sz="1800" dirty="0" err="1" smtClean="0">
                          <a:latin typeface="AngsanaUPC" pitchFamily="18" charset="-34"/>
                          <a:cs typeface="AngsanaUPC" pitchFamily="18" charset="-34"/>
                        </a:rPr>
                        <a:t>มิลลิ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วัตต์</a:t>
                      </a:r>
                      <a:endParaRPr lang="th-TH" sz="18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-</a:t>
                      </a:r>
                      <a:r>
                        <a:rPr lang="th-TH" sz="1800" baseline="0" dirty="0" smtClean="0">
                          <a:latin typeface="AngsanaUPC" pitchFamily="18" charset="-34"/>
                          <a:cs typeface="AngsanaUPC" pitchFamily="18" charset="-34"/>
                        </a:rPr>
                        <a:t>  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หลีกเลี่ยงการมองเข้าไป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ในลำแสงเลเซอร์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หรือ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แสงสะท้อน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ของเลเซอร์</a:t>
                      </a:r>
                    </a:p>
                    <a:p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-</a:t>
                      </a:r>
                      <a:r>
                        <a:rPr lang="th-TH" sz="1800" baseline="0" dirty="0" smtClean="0">
                          <a:latin typeface="AngsanaUPC" pitchFamily="18" charset="-34"/>
                          <a:cs typeface="AngsanaUPC" pitchFamily="18" charset="-34"/>
                        </a:rPr>
                        <a:t>  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ควร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ติดป้ายแสดงประเภทของเลเซอร์</a:t>
                      </a:r>
                      <a:endParaRPr lang="th-TH" sz="18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12868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ngsanaUPC" pitchFamily="18" charset="-34"/>
                          <a:cs typeface="AngsanaUPC" pitchFamily="18" charset="-34"/>
                        </a:rPr>
                        <a:t>lass</a:t>
                      </a:r>
                      <a:r>
                        <a:rPr lang="en-US" sz="1800" dirty="0" smtClean="0">
                          <a:latin typeface="AngsanaUPC" pitchFamily="18" charset="-34"/>
                          <a:cs typeface="AngsanaUPC" pitchFamily="18" charset="-34"/>
                        </a:rPr>
                        <a:t>	3B</a:t>
                      </a:r>
                      <a:endParaRPr lang="th-TH" sz="1800" dirty="0" smtClean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มี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กำลัง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อยู่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ระหว่าง 5-500</a:t>
                      </a:r>
                      <a:r>
                        <a:rPr lang="th-TH" sz="1800" baseline="0" dirty="0" smtClean="0"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lang="th-TH" sz="1800" dirty="0" err="1" smtClean="0">
                          <a:latin typeface="AngsanaUPC" pitchFamily="18" charset="-34"/>
                          <a:cs typeface="AngsanaUPC" pitchFamily="18" charset="-34"/>
                        </a:rPr>
                        <a:t>มิลลิ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วัตต์ 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และมี</a:t>
                      </a:r>
                    </a:p>
                    <a:p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ความยาวคลื่นอยู่ในช่วงที่ตามองเห็น	</a:t>
                      </a:r>
                      <a:endParaRPr lang="th-TH" sz="18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-</a:t>
                      </a:r>
                      <a:r>
                        <a:rPr lang="th-TH" sz="1800" baseline="0" dirty="0" smtClean="0">
                          <a:latin typeface="AngsanaUPC" pitchFamily="18" charset="-34"/>
                          <a:cs typeface="AngsanaUPC" pitchFamily="18" charset="-34"/>
                        </a:rPr>
                        <a:t>  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หลีกเลี่ยงการมองเข้าไป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ในลำแสงเลเซอร์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หรือ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แสงสะท้อน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ของเลเซอร์</a:t>
                      </a:r>
                    </a:p>
                    <a:p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-</a:t>
                      </a:r>
                      <a:r>
                        <a:rPr lang="th-TH" sz="1800" baseline="0" dirty="0" smtClean="0">
                          <a:latin typeface="AngsanaUPC" pitchFamily="18" charset="-34"/>
                          <a:cs typeface="AngsanaUPC" pitchFamily="18" charset="-34"/>
                        </a:rPr>
                        <a:t>  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มี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อุปกรณ์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ป้องกัน  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เมื่อใช้เลเซอร์ที่ให้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กำลัง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สูงที่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อาจทำอันตราย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ต่อผิวหนัง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ได้</a:t>
                      </a:r>
                      <a:endParaRPr lang="th-TH" sz="1800" dirty="0" smtClean="0"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-</a:t>
                      </a:r>
                      <a:r>
                        <a:rPr lang="th-TH" sz="1800" baseline="0" dirty="0" smtClean="0">
                          <a:latin typeface="AngsanaUPC" pitchFamily="18" charset="-34"/>
                          <a:cs typeface="AngsanaUPC" pitchFamily="18" charset="-34"/>
                        </a:rPr>
                        <a:t>  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ควร</a:t>
                      </a:r>
                      <a:r>
                        <a:rPr lang="th-TH" sz="1800" dirty="0" smtClean="0">
                          <a:latin typeface="AngsanaUPC" pitchFamily="18" charset="-34"/>
                          <a:cs typeface="AngsanaUPC" pitchFamily="18" charset="-34"/>
                        </a:rPr>
                        <a:t>ติดป้ายแสดงประเภทของเลเซอร์</a:t>
                      </a:r>
                      <a:endParaRPr lang="th-TH" sz="18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126393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ngsanaUPC" pitchFamily="18" charset="-34"/>
                          <a:cs typeface="AngsanaUPC" pitchFamily="18" charset="-34"/>
                        </a:rPr>
                        <a:t>class	4</a:t>
                      </a:r>
                      <a:endParaRPr lang="th-TH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AngsanaUPC" pitchFamily="18" charset="-34"/>
                          <a:cs typeface="AngsanaUPC" pitchFamily="18" charset="-34"/>
                        </a:rPr>
                        <a:t>มีกำลังมากกว่า	 500</a:t>
                      </a:r>
                      <a:r>
                        <a:rPr lang="th-TH" baseline="0" dirty="0" smtClean="0"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lang="th-TH" dirty="0" smtClean="0"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lang="th-TH" dirty="0" err="1" smtClean="0">
                          <a:latin typeface="AngsanaUPC" pitchFamily="18" charset="-34"/>
                          <a:cs typeface="AngsanaUPC" pitchFamily="18" charset="-34"/>
                        </a:rPr>
                        <a:t>มิลลิ</a:t>
                      </a:r>
                      <a:r>
                        <a:rPr lang="th-TH" dirty="0" smtClean="0">
                          <a:latin typeface="AngsanaUPC" pitchFamily="18" charset="-34"/>
                          <a:cs typeface="AngsanaUPC" pitchFamily="18" charset="-34"/>
                        </a:rPr>
                        <a:t>วัตต์	 และมีความยาวคลื่นอยู่ในช่วงที่ตามองเห็นสามารถ</a:t>
                      </a:r>
                    </a:p>
                    <a:p>
                      <a:r>
                        <a:rPr lang="th-TH" dirty="0" smtClean="0">
                          <a:latin typeface="AngsanaUPC" pitchFamily="18" charset="-34"/>
                          <a:cs typeface="AngsanaUPC" pitchFamily="18" charset="-34"/>
                        </a:rPr>
                        <a:t>ก่อให้เกิดเปลวไฟได้ลำแสงหรือแสงสะท้อนของเลเซอร์ระดับนี้มีอันตรายต่อตาและผิวหนัง</a:t>
                      </a:r>
                      <a:endParaRPr lang="th-TH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AngsanaUPC" pitchFamily="18" charset="-34"/>
                          <a:cs typeface="AngsanaUPC" pitchFamily="18" charset="-34"/>
                        </a:rPr>
                        <a:t>-</a:t>
                      </a:r>
                      <a:r>
                        <a:rPr lang="th-TH" baseline="0" dirty="0" smtClean="0">
                          <a:latin typeface="AngsanaUPC" pitchFamily="18" charset="-34"/>
                          <a:cs typeface="AngsanaUPC" pitchFamily="18" charset="-34"/>
                        </a:rPr>
                        <a:t>  </a:t>
                      </a:r>
                      <a:r>
                        <a:rPr lang="th-TH" dirty="0" smtClean="0">
                          <a:latin typeface="AngsanaUPC" pitchFamily="18" charset="-34"/>
                          <a:cs typeface="AngsanaUPC" pitchFamily="18" charset="-34"/>
                        </a:rPr>
                        <a:t>ควบคุมการเปิดปิดเลเซอร์ด้วยกุญแจ</a:t>
                      </a:r>
                    </a:p>
                    <a:p>
                      <a:r>
                        <a:rPr lang="th-TH" dirty="0" smtClean="0">
                          <a:latin typeface="AngsanaUPC" pitchFamily="18" charset="-34"/>
                          <a:cs typeface="AngsanaUPC" pitchFamily="18" charset="-34"/>
                        </a:rPr>
                        <a:t>-</a:t>
                      </a:r>
                      <a:r>
                        <a:rPr lang="th-TH" baseline="0" dirty="0" smtClean="0">
                          <a:latin typeface="AngsanaUPC" pitchFamily="18" charset="-34"/>
                          <a:cs typeface="AngsanaUPC" pitchFamily="18" charset="-34"/>
                        </a:rPr>
                        <a:t>  </a:t>
                      </a:r>
                      <a:r>
                        <a:rPr lang="th-TH" dirty="0" smtClean="0">
                          <a:latin typeface="AngsanaUPC" pitchFamily="18" charset="-34"/>
                          <a:cs typeface="AngsanaUPC" pitchFamily="18" charset="-34"/>
                        </a:rPr>
                        <a:t>หลีกเลี่ยงการมองเข้าไปในลำแสงเลเซอร์หรือแสงสะท้อนของเลเซอร์</a:t>
                      </a:r>
                    </a:p>
                    <a:p>
                      <a:r>
                        <a:rPr lang="th-TH" dirty="0" smtClean="0">
                          <a:latin typeface="AngsanaUPC" pitchFamily="18" charset="-34"/>
                          <a:cs typeface="AngsanaUPC" pitchFamily="18" charset="-34"/>
                        </a:rPr>
                        <a:t>-</a:t>
                      </a:r>
                      <a:r>
                        <a:rPr lang="th-TH" baseline="0" dirty="0" smtClean="0">
                          <a:latin typeface="AngsanaUPC" pitchFamily="18" charset="-34"/>
                          <a:cs typeface="AngsanaUPC" pitchFamily="18" charset="-34"/>
                        </a:rPr>
                        <a:t>  </a:t>
                      </a:r>
                      <a:r>
                        <a:rPr lang="th-TH" dirty="0" smtClean="0">
                          <a:latin typeface="AngsanaUPC" pitchFamily="18" charset="-34"/>
                          <a:cs typeface="AngsanaUPC" pitchFamily="18" charset="-34"/>
                        </a:rPr>
                        <a:t>ควรติดป้ายแสดงประเภทของเลเซอร์</a:t>
                      </a:r>
                      <a:endParaRPr lang="th-TH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6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1114974" y="1196752"/>
            <a:ext cx="2952970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AngsanaUPC" pitchFamily="18" charset="-34"/>
                <a:cs typeface="AngsanaUPC" pitchFamily="18" charset="-34"/>
              </a:rPr>
              <a:t>การควบคุมและการป้องกัน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4974" y="2132856"/>
            <a:ext cx="73454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AngsanaUPC" pitchFamily="18" charset="-34"/>
                <a:cs typeface="AngsanaUPC" pitchFamily="18" charset="-34"/>
              </a:rPr>
              <a:t>แยกห้องที่มีการใช้งานเลเซอร์ออกจากบริเวณอื่น	ๆ	</a:t>
            </a:r>
          </a:p>
          <a:p>
            <a:r>
              <a:rPr lang="th-TH" sz="2400" dirty="0">
                <a:latin typeface="AngsanaUPC" pitchFamily="18" charset="-34"/>
                <a:cs typeface="AngsanaUPC" pitchFamily="18" charset="-34"/>
              </a:rPr>
              <a:t>	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- จัด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ทางเดินของแสงให้เหมาะสม	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เช่น ไม่ให้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อยู่ในระดับ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สายตา พยายามก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ำ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จัด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สิ่ง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ต่าง ๆ ที่อาจทำให้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เกิดการสะท้อนแสงเลเซอร์มาเข้าตา	</a:t>
            </a:r>
          </a:p>
          <a:p>
            <a:r>
              <a:rPr lang="th-TH" sz="2400" dirty="0">
                <a:latin typeface="AngsanaUPC" pitchFamily="18" charset="-34"/>
                <a:cs typeface="AngsanaUPC" pitchFamily="18" charset="-34"/>
              </a:rPr>
              <a:t>	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- มี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เครื่องป้องกันแสงส่วนที่ไม่ต้องการออกจาก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เลเซอร์หรือ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อุปกรณ์ที่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ใช้งาน  เช่น  มี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ฉากกั้น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แสง เพื่อ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กั้นแสงทั้งที่สะท้อนหรือ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กั้นล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ำ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แสง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โดยตรงซึ่งอาจจะออกมาได้</a:t>
            </a:r>
          </a:p>
          <a:p>
            <a:r>
              <a:rPr lang="th-TH" sz="2400" dirty="0">
                <a:latin typeface="AngsanaUPC" pitchFamily="18" charset="-34"/>
                <a:cs typeface="AngsanaUPC" pitchFamily="18" charset="-34"/>
              </a:rPr>
              <a:t>	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- มี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การฝึกอบรมบุคลากร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ที่ท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ำ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การ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ทดสอบด้วยเลเซอร์</a:t>
            </a:r>
          </a:p>
          <a:p>
            <a:r>
              <a:rPr lang="th-TH" sz="2400" dirty="0">
                <a:latin typeface="AngsanaUPC" pitchFamily="18" charset="-34"/>
                <a:cs typeface="AngsanaUPC" pitchFamily="18" charset="-34"/>
              </a:rPr>
              <a:t>	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-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มี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การ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จัดท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ำ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ขั้นตอนการด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ำ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เนินงาน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ที่ชัดเจน</a:t>
            </a:r>
          </a:p>
          <a:p>
            <a:r>
              <a:rPr lang="th-TH" sz="2400" dirty="0">
                <a:latin typeface="AngsanaUPC" pitchFamily="18" charset="-34"/>
                <a:cs typeface="AngsanaUPC" pitchFamily="18" charset="-34"/>
              </a:rPr>
              <a:t>	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- มี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อุปกรณ์ป้องกันส่วน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บุคคล  เช่น   แว่นตา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	เสื้อ</a:t>
            </a:r>
            <a:r>
              <a:rPr lang="th-TH" sz="2400" dirty="0" err="1">
                <a:latin typeface="AngsanaUPC" pitchFamily="18" charset="-34"/>
                <a:cs typeface="AngsanaUPC" pitchFamily="18" charset="-34"/>
              </a:rPr>
              <a:t>กาวน์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	ถุง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มือ  ที่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เหมาะสมกับประเภทของเลเซอร์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7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7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2ksafety.com/images/201308/goods_img/970_G_13777586441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6" t="27297" r="7396" b="27972"/>
          <a:stretch/>
        </p:blipFill>
        <p:spPr bwMode="auto">
          <a:xfrm>
            <a:off x="4427984" y="404664"/>
            <a:ext cx="4292600" cy="240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967880" y="1124744"/>
            <a:ext cx="3254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ตัวอย่าง</a:t>
            </a:r>
            <a:r>
              <a:rPr lang="th-TH" dirty="0" smtClean="0"/>
              <a:t>แว่นตาส</a:t>
            </a:r>
            <a:r>
              <a:rPr lang="th-TH" dirty="0"/>
              <a:t>ำ</a:t>
            </a:r>
            <a:r>
              <a:rPr lang="th-TH" dirty="0" smtClean="0"/>
              <a:t>หรับ</a:t>
            </a:r>
            <a:r>
              <a:rPr lang="th-TH" dirty="0"/>
              <a:t>ป้องกันแสง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2852936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	มี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ป้ายเตือนอันตรายทั้งที่ตัวเครื่องเลเซอร์และบริเวณห้องหรือสถานที่ใช้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งาน 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ป้ายเตือน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มี </a:t>
            </a:r>
            <a:endParaRPr lang="th-TH" sz="2400" dirty="0">
              <a:latin typeface="AngsanaUPC" pitchFamily="18" charset="-34"/>
              <a:cs typeface="AngsanaUPC" pitchFamily="18" charset="-34"/>
            </a:endParaRPr>
          </a:p>
          <a:p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3  ระดับ  ดังนี้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	</a:t>
            </a:r>
          </a:p>
          <a:p>
            <a:r>
              <a:rPr lang="th-TH" sz="2400" dirty="0">
                <a:latin typeface="AngsanaUPC" pitchFamily="18" charset="-34"/>
                <a:cs typeface="AngsanaUPC" pitchFamily="18" charset="-34"/>
              </a:rPr>
              <a:t>	 1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)  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“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CAUTION”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  พิมพ์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ด้วยตัวอักษร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สีด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ำ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บน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พื้นสีเหลือง	แสดงอันตรายที่อาจ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เกิดขึ้นและมีผล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ในระดับ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น้อยหรือ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ปานกลาง	สัญลักษณ์นี้ใช้กับ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เลเซอร์ 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class</a:t>
            </a:r>
            <a:r>
              <a:rPr lang="en-US" sz="2400" dirty="0">
                <a:latin typeface="AngsanaUPC" pitchFamily="18" charset="-34"/>
                <a:cs typeface="AngsanaUPC" pitchFamily="18" charset="-34"/>
              </a:rPr>
              <a:t>	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2 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และ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  class  2M</a:t>
            </a:r>
            <a:endParaRPr lang="en-US" sz="2400" dirty="0">
              <a:latin typeface="AngsanaUPC" pitchFamily="18" charset="-34"/>
              <a:cs typeface="AngsanaUPC" pitchFamily="18" charset="-34"/>
            </a:endParaRPr>
          </a:p>
          <a:p>
            <a:r>
              <a:rPr lang="en-US" sz="2400" dirty="0">
                <a:latin typeface="AngsanaUPC" pitchFamily="18" charset="-34"/>
                <a:cs typeface="AngsanaUPC" pitchFamily="18" charset="-34"/>
              </a:rPr>
              <a:t>	 2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)  “WARNING” 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พิมพ์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ด้วยตัวอักษร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สีด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ำ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บน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พื้นสี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ส้มแสดง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อันตรายที่อาจ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เกิดขึ้นและ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มี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ผลที่อาจท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ำ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ให้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บาดเจ็บสาหัสหรือ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เสียชีวิตสัญลักษณ์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นี้ใช้กับเลเซอร์	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class  3R</a:t>
            </a:r>
            <a:r>
              <a:rPr lang="en-US" sz="2400" dirty="0">
                <a:latin typeface="AngsanaUPC" pitchFamily="18" charset="-34"/>
                <a:cs typeface="AngsanaUPC" pitchFamily="18" charset="-34"/>
              </a:rPr>
              <a:t>,	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class  3B</a:t>
            </a:r>
            <a:r>
              <a:rPr lang="en-US" sz="2400" dirty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และ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class  4</a:t>
            </a:r>
            <a:endParaRPr lang="en-US" sz="2400" dirty="0">
              <a:latin typeface="AngsanaUPC" pitchFamily="18" charset="-34"/>
              <a:cs typeface="AngsanaUPC" pitchFamily="18" charset="-34"/>
            </a:endParaRPr>
          </a:p>
          <a:p>
            <a:r>
              <a:rPr lang="th-TH" sz="2400" dirty="0">
                <a:latin typeface="AngsanaUPC" pitchFamily="18" charset="-34"/>
                <a:cs typeface="AngsanaUPC" pitchFamily="18" charset="-34"/>
              </a:rPr>
              <a:t>	 3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)  “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DANGER” 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พิมพ์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ด้วยตัวอักษร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สีด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ำ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บน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พื้นสี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ส้มแสดง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อันตรายที่อาจเกิดขึ้น	และมีผล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ที่อาจท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ำ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ให้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บาดเจ็บสาหัสหรือ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เสียชีวิต สัญลักษณ์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นี้ใช้กับ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เลเซอร์ 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class  4 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ที่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มีไฟฟ้าแรงสูง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กว่า  1กิโลวัตต์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ขึ้นไป</a:t>
            </a:r>
          </a:p>
        </p:txBody>
      </p:sp>
    </p:spTree>
    <p:extLst>
      <p:ext uri="{BB962C8B-B14F-4D97-AF65-F5344CB8AC3E}">
        <p14:creationId xmlns:p14="http://schemas.microsoft.com/office/powerpoint/2010/main" val="182590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892" y="371703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	ป้าย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เตือนบน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เครื่องเลเซอร์ต้อง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มีรายละเอียด	ประเภทของเลเซอร์	ความยาว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คลื่น  ระยะเวลาและกำลังสูงสุด  และ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ข้อความ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เตือนส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ำ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หรับผู้ใช้งานตัวอย่าง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ของป้ายเตือน	</a:t>
            </a:r>
          </a:p>
        </p:txBody>
      </p:sp>
      <p:pic>
        <p:nvPicPr>
          <p:cNvPr id="2050" name="Picture 2" descr="C:\Users\TAWAN\Desktop\Untitl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9" t="30555" r="25013" b="34723"/>
          <a:stretch/>
        </p:blipFill>
        <p:spPr bwMode="auto">
          <a:xfrm>
            <a:off x="1197868" y="1105024"/>
            <a:ext cx="66421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4653136"/>
            <a:ext cx="7844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-      ห้าม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ผู้ไม่เกี่ยวข้องสัมผัสอุปกรณ์ในห้องทดลองเลเซอร์ก่อนได้รับ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อนุญาต</a:t>
            </a:r>
            <a:endParaRPr lang="th-TH" sz="2400" dirty="0">
              <a:latin typeface="AngsanaUPC" pitchFamily="18" charset="-34"/>
              <a:cs typeface="AngsanaUPC" pitchFamily="18" charset="-34"/>
            </a:endParaRPr>
          </a:p>
          <a:p>
            <a:pPr marL="342900" indent="-342900">
              <a:buFontTx/>
              <a:buChar char="-"/>
            </a:pP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ห้ามท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ำ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งาน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คน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เดียว</a:t>
            </a:r>
          </a:p>
          <a:p>
            <a:pPr marL="342900" indent="-342900">
              <a:buFontTx/>
              <a:buChar char="-"/>
            </a:pP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ถ้า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เลเซอร์มีระบบหล่อ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เย็นควร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ตรวจสอบ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ระบบน้ำและไฟอย่างสม่ำเสมอ</a:t>
            </a:r>
            <a:endParaRPr lang="th-TH" sz="2400" dirty="0">
              <a:latin typeface="AngsanaUPC" pitchFamily="18" charset="-34"/>
              <a:cs typeface="AngsanaUPC" pitchFamily="18" charset="-34"/>
            </a:endParaRPr>
          </a:p>
          <a:p>
            <a:pPr marL="342900" indent="-342900">
              <a:buFontTx/>
              <a:buChar char="-"/>
            </a:pP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ถ้า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มีตัวเก็บประจุ	ต้องคายประจุก่อ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นท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ำ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งาน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ทุก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ครั้ง</a:t>
            </a:r>
          </a:p>
          <a:p>
            <a:pPr marL="342900" indent="-342900">
              <a:buFontTx/>
              <a:buChar char="-"/>
            </a:pP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ห้าม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ลัดวงจร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ระบบ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  interlock</a:t>
            </a:r>
            <a:r>
              <a:rPr lang="en-US" sz="2400" dirty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ซึ่งเป็นระบบป้องกัน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7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2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1619672" y="980728"/>
            <a:ext cx="5976664" cy="1656184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dirty="0" smtClean="0"/>
              <a:t>ความปลอดภัยในการใช้สารกัมมันตภาพรังสีในห้องปฏิบัติการ</a:t>
            </a:r>
            <a:endParaRPr lang="th-TH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6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  <p:pic>
        <p:nvPicPr>
          <p:cNvPr id="3076" name="Picture 4" descr="http://www.safetechthailand.net/cfcAdmin/images/mContent_Image165255416553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64904"/>
            <a:ext cx="4536504" cy="356569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82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9552" y="1284412"/>
            <a:ext cx="3740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สารกัมมันตรังสี (</a:t>
            </a:r>
            <a:r>
              <a:rPr lang="en-US" sz="3200" b="1" dirty="0">
                <a:latin typeface="AngsanaUPC" pitchFamily="18" charset="-34"/>
                <a:cs typeface="AngsanaUPC" pitchFamily="18" charset="-34"/>
              </a:rPr>
              <a:t>Radioactivity)</a:t>
            </a:r>
            <a:endParaRPr lang="th-TH" sz="32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3" y="2132856"/>
            <a:ext cx="74888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 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สารกัมมันตรังสี (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Radioactivity) 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คือ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รังสีที่แผ่ออกมาได้จากธาตุบางชนิด ส่วนหนึ่งอยู่ในธรรมชาติ และส่วนหนึ่งเกิดจากฝีมือมนุษย์ สารกัมมันตรังสีที่สลายตัวนี้ จะปะปนในสิ่งแวดล้อมทั่วไป บางกรณีมาจากรังสีในอวกาศ เช่น จากดาว (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Star) 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รวมถึงดวงอาทิตย์ (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Sun) 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ดังนั้นห้วงอวกาศ จึงมีรังสีแผ่การะ</a:t>
            </a:r>
            <a:r>
              <a:rPr lang="th-TH" dirty="0" err="1">
                <a:latin typeface="AngsanaUPC" pitchFamily="18" charset="-34"/>
                <a:cs typeface="AngsanaUPC" pitchFamily="18" charset="-34"/>
              </a:rPr>
              <a:t>จาย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ไปทั่วจักรวาลมากมาย เช่น รังสีคอสมิก (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Cosmic ray) 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โดยวิ่งเข้าสู่โลกตลอดเวลา ใน</a:t>
            </a:r>
            <a:r>
              <a:rPr lang="th-TH" dirty="0" err="1">
                <a:latin typeface="AngsanaUPC" pitchFamily="18" charset="-34"/>
                <a:cs typeface="AngsanaUPC" pitchFamily="18" charset="-34"/>
              </a:rPr>
              <a:t>ลักษณ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 คลื่นแม่เหล็กไฟฟ้าหรือกระแสอนุภาคที่มีความเร็วสูง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6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1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27584" y="1012954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AngsanaUPC" pitchFamily="18" charset="-34"/>
                <a:cs typeface="AngsanaUPC" pitchFamily="18" charset="-34"/>
              </a:rPr>
              <a:t>ตารางแสดงการสัมผัสรังสี ของมนุษย์ในชีวิตประจำวัน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/>
            </a:r>
            <a:br>
              <a:rPr lang="th-TH" dirty="0">
                <a:latin typeface="AngsanaUPC" pitchFamily="18" charset="-34"/>
                <a:cs typeface="AngsanaUPC" pitchFamily="18" charset="-34"/>
              </a:rPr>
            </a:b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โดยทั่วไป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มนุษย์ อาจมีโอกาสรับรังสีจากสิ่งแวดล้อมในธรรมชาติ </a:t>
            </a:r>
            <a:br>
              <a:rPr lang="th-TH" dirty="0">
                <a:latin typeface="AngsanaUPC" pitchFamily="18" charset="-34"/>
                <a:cs typeface="AngsanaUPC" pitchFamily="18" charset="-34"/>
              </a:rPr>
            </a:br>
            <a:r>
              <a:rPr lang="th-TH" dirty="0">
                <a:latin typeface="AngsanaUPC" pitchFamily="18" charset="-34"/>
                <a:cs typeface="AngsanaUPC" pitchFamily="18" charset="-34"/>
              </a:rPr>
              <a:t>และจากสิ่งประดิษฐ์ต่างๆ ได้ดังนี้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74587"/>
              </p:ext>
            </p:extLst>
          </p:nvPr>
        </p:nvGraphicFramePr>
        <p:xfrm>
          <a:off x="899592" y="2348880"/>
          <a:ext cx="7488832" cy="4184376"/>
        </p:xfrm>
        <a:graphic>
          <a:graphicData uri="http://schemas.openxmlformats.org/drawingml/2006/table">
            <a:tbl>
              <a:tblPr/>
              <a:tblGrid>
                <a:gridCol w="3744416"/>
                <a:gridCol w="3744416"/>
              </a:tblGrid>
              <a:tr h="3914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แหล่งที่มาของ</a:t>
                      </a:r>
                      <a:r>
                        <a:rPr lang="th-TH" sz="2800" b="1" dirty="0" smtClean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รังสี</a:t>
                      </a:r>
                      <a:endParaRPr lang="th-TH" sz="5400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อัตราการสัมผัส (มิลลิเร็ม/ปี)</a:t>
                      </a:r>
                      <a:endParaRPr lang="th-TH" sz="54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4697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รังสีจากอวกาศ (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Cosmic ray)</a:t>
                      </a:r>
                      <a:endParaRPr lang="en-US" sz="54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28</a:t>
                      </a:r>
                      <a:endParaRPr lang="th-TH" sz="54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4697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จากวัสดุก่อสร้าง เช่น สี โลหะ</a:t>
                      </a:r>
                      <a:endParaRPr lang="th-TH" sz="5400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4</a:t>
                      </a:r>
                      <a:endParaRPr lang="th-TH" sz="54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</a:tr>
              <a:tr h="4697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จากร่างกายมนุษย์</a:t>
                      </a:r>
                      <a:endParaRPr lang="th-TH" sz="54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25</a:t>
                      </a:r>
                      <a:endParaRPr lang="th-TH" sz="54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4697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จากพื้นดิน สินแร่</a:t>
                      </a:r>
                      <a:endParaRPr lang="th-TH" sz="54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25</a:t>
                      </a:r>
                      <a:endParaRPr lang="th-TH" sz="54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</a:tr>
              <a:tr h="4697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จากการรักษาทางการแพทย์</a:t>
                      </a:r>
                      <a:endParaRPr lang="th-TH" sz="54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90</a:t>
                      </a:r>
                      <a:endParaRPr lang="th-TH" sz="54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4697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จากฝุ่นการทดลอง ระเบิดนิวเคลียร์</a:t>
                      </a:r>
                      <a:endParaRPr lang="th-TH" sz="54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5</a:t>
                      </a:r>
                      <a:endParaRPr lang="th-TH" sz="54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</a:tr>
              <a:tr h="4697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จากโรงไฟฟ้าพลังนิวเคลียร์</a:t>
                      </a:r>
                      <a:endParaRPr lang="th-TH" sz="54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0.3</a:t>
                      </a:r>
                      <a:endParaRPr lang="th-TH" sz="54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4697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จากเครื่องใช้ไฟฟ้าในบ้าน เช่น 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T.V.</a:t>
                      </a:r>
                      <a:endParaRPr lang="en-US" sz="54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</a:t>
                      </a:r>
                      <a:endParaRPr lang="th-TH" sz="5400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6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9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774130"/>
              </p:ext>
            </p:extLst>
          </p:nvPr>
        </p:nvGraphicFramePr>
        <p:xfrm>
          <a:off x="1115616" y="1833833"/>
          <a:ext cx="7200799" cy="4794936"/>
        </p:xfrm>
        <a:graphic>
          <a:graphicData uri="http://schemas.openxmlformats.org/drawingml/2006/table">
            <a:tbl>
              <a:tblPr/>
              <a:tblGrid>
                <a:gridCol w="3200355"/>
                <a:gridCol w="4000444"/>
              </a:tblGrid>
              <a:tr h="4265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ปริมาณรังสี(</a:t>
                      </a:r>
                      <a:r>
                        <a:rPr lang="th-TH" sz="2400" b="1" dirty="0" err="1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มิลลิ</a:t>
                      </a: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ซี</a:t>
                      </a:r>
                      <a:r>
                        <a:rPr lang="th-TH" sz="2400" b="1" dirty="0" err="1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เวิร์ต</a:t>
                      </a: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)</a:t>
                      </a:r>
                      <a:endParaRPr lang="th-TH" sz="4800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เกณฑ์ /แสดงอาการ</a:t>
                      </a:r>
                      <a:endParaRPr lang="th-TH" sz="4800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7108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2.2</a:t>
                      </a:r>
                      <a:endParaRPr lang="th-TH" sz="48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ระดับรังสีปกติในธรรมชาติ </a:t>
                      </a:r>
                      <a:b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</a:b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ที่มนุษย์แต่ละคนได้รับใน 1 ปี</a:t>
                      </a:r>
                      <a:endParaRPr lang="th-TH" sz="48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7108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5</a:t>
                      </a:r>
                      <a:endParaRPr lang="th-TH" sz="48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เกณฑ์สูงสุดที่อนุญาตให้สาธารณชน</a:t>
                      </a:r>
                      <a:b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</a:b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ได้รับใน 1 ปี</a:t>
                      </a:r>
                      <a:endParaRPr lang="th-TH" sz="48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</a:tr>
              <a:tr h="7108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50</a:t>
                      </a:r>
                      <a:endParaRPr lang="th-TH" sz="48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เกณฑ์สูงสุดที่อนุญาตให้ผู้ปฏิบัติงาน</a:t>
                      </a:r>
                      <a:b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</a:b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ทางรังสีได้รับใน 1 ปี</a:t>
                      </a:r>
                      <a:endParaRPr lang="th-TH" sz="48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7108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250</a:t>
                      </a:r>
                      <a:endParaRPr lang="th-TH" sz="48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ไม่ปรากฏอาการผิดปกติใดๆ </a:t>
                      </a:r>
                      <a:b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</a:b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ทั้งระยะสั้นและระยะยาว</a:t>
                      </a:r>
                      <a:endParaRPr lang="th-TH" sz="48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</a:tr>
              <a:tr h="7108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500</a:t>
                      </a:r>
                      <a:endParaRPr lang="th-TH" sz="48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เม็ดเลือดขาวลดลงเล็กน้อย</a:t>
                      </a:r>
                      <a:endParaRPr lang="th-TH" sz="48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7108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1000</a:t>
                      </a:r>
                      <a:endParaRPr lang="th-TH" sz="48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มีอาการคลื่นเหียน และอ่อนเพลีย </a:t>
                      </a:r>
                      <a:b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</a:b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เม็ดเลือดขาวลดลง</a:t>
                      </a:r>
                      <a:endParaRPr lang="th-TH" sz="4800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1043608" y="1196752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AngsanaUPC" pitchFamily="18" charset="-34"/>
                <a:cs typeface="AngsanaUPC" pitchFamily="18" charset="-34"/>
              </a:rPr>
              <a:t>ผลกระทบจากรังสีต่อร่างกาย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 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6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369105"/>
              </p:ext>
            </p:extLst>
          </p:nvPr>
        </p:nvGraphicFramePr>
        <p:xfrm>
          <a:off x="899592" y="1628801"/>
          <a:ext cx="7704855" cy="4377393"/>
        </p:xfrm>
        <a:graphic>
          <a:graphicData uri="http://schemas.openxmlformats.org/drawingml/2006/table">
            <a:tbl>
              <a:tblPr/>
              <a:tblGrid>
                <a:gridCol w="3424380"/>
                <a:gridCol w="4280475"/>
              </a:tblGrid>
              <a:tr h="13737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3000</a:t>
                      </a:r>
                      <a:endParaRPr lang="th-TH" sz="4800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อ่อนเพลีย อาเจียน ท้องเสีย </a:t>
                      </a:r>
                      <a:b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</a:b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เม็ดเลือดขาวลดลง ผมร่วง เบื่ออาหาร</a:t>
                      </a:r>
                      <a:b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</a:b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ตัวซีด คอแห้ง มีไข้ อายุสั้น </a:t>
                      </a:r>
                      <a:b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</a:b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อาจเสียชีวิตภายใน 3-6 สัปดาห์</a:t>
                      </a:r>
                      <a:endParaRPr lang="th-TH" sz="48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17171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6000</a:t>
                      </a:r>
                      <a:endParaRPr lang="th-TH" sz="48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อ่อนเพลีย อาเจียน ท้องร่วงภายใน </a:t>
                      </a:r>
                      <a:b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</a:b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1-2 ชั่วโมง เม็ดเลือดลดลงอย่างรวดเร็ว </a:t>
                      </a:r>
                      <a:b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</a:b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ผมร่วง มีไข้อักเสบบริเวณปาก</a:t>
                      </a:r>
                      <a:b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</a:b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และลำคออย่างรุนแรง มีเลือดออก</a:t>
                      </a:r>
                      <a:b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</a:b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มีโอกาสเสียชีวิตถึง 50% ภายใน 2-6 สัปดาห์</a:t>
                      </a:r>
                      <a:endParaRPr lang="th-TH" sz="48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</a:tr>
              <a:tr h="10855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10000</a:t>
                      </a:r>
                      <a:endParaRPr lang="th-TH" sz="48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มีอาการเหมือนข้างต้น ผิวหนังพอ</a:t>
                      </a:r>
                      <a:r>
                        <a:rPr lang="th-TH" sz="2400" dirty="0" err="1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งบวม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  <a:b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</a:b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ผมร่วง เสียชีวิตภายใน 2-3 สัปดาห์</a:t>
                      </a:r>
                      <a:endParaRPr lang="th-TH" sz="4800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484995"/>
              </p:ext>
            </p:extLst>
          </p:nvPr>
        </p:nvGraphicFramePr>
        <p:xfrm>
          <a:off x="899592" y="1196752"/>
          <a:ext cx="7704856" cy="426501"/>
        </p:xfrm>
        <a:graphic>
          <a:graphicData uri="http://schemas.openxmlformats.org/drawingml/2006/table">
            <a:tbl>
              <a:tblPr/>
              <a:tblGrid>
                <a:gridCol w="3384376"/>
                <a:gridCol w="4320480"/>
              </a:tblGrid>
              <a:tr h="4265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ปริมาณรังสี(</a:t>
                      </a:r>
                      <a:r>
                        <a:rPr lang="th-TH" sz="2400" b="1" dirty="0" err="1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มิลลิ</a:t>
                      </a: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ซี</a:t>
                      </a:r>
                      <a:r>
                        <a:rPr lang="th-TH" sz="2400" b="1" dirty="0" err="1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เวิร์ต</a:t>
                      </a: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)</a:t>
                      </a:r>
                      <a:endParaRPr lang="th-TH" sz="4800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เกณฑ์ /แสดงอาการ</a:t>
                      </a:r>
                      <a:endParaRPr lang="th-TH" sz="4800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6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2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68303" y="908720"/>
            <a:ext cx="6512511" cy="1143000"/>
          </a:xfrm>
        </p:spPr>
        <p:txBody>
          <a:bodyPr/>
          <a:lstStyle/>
          <a:p>
            <a:r>
              <a:rPr lang="th-TH" dirty="0"/>
              <a:t>ความปลอดภัยในห้องปฏิบัติการ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032" y="1916832"/>
            <a:ext cx="86764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ห้องปฏิบัติการ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วิทยาศาสตร์  เป็นสถานที่ซึ่งจัดไว้ให้นักศึกษา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ได้ทำปฏิบัติการ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ทาง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วิทยาศาสตร์ห้องปฏิบัติการ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วิทยาศาสตร์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จำเป็นต้อง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มี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สิ่งอำนวย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ความสะดวกใน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การทำปฏิบัติการ 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และ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เครื่องมือวิทยาศาสตร์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ต่าง ๆ เช่น อุปกรณ์ไฟฟ้า เครื่องแก้ว สารเคมีแก๊สชนิดต่าง ๆ รวมทั้งแก๊สเชื้อเพลิง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สิ่ง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เหล่านี้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อาจทำให้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เกิดอันตรายต่อบุคลากร  หรือเกิดอุบัติเหตุ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ที่ทำให้ทรัพย์สิน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ของห้องปฏิบัติการเสียหายได้ ถ้าผู้ปฏิบัติการ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ขาดความระมัดระวัง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หรือขาดความรู้เกี่ยวกับ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อันตรายที่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อาจเกิดขึ้นได้จาก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การทำปฏิบัติการ จึงได้มี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การบริหารจัดการห้องปฏิบัติการ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วิทยาศาสตร์อย่าง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เป็นระบบและมีขั้นตอน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การดำเนินงาน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ที่มีแบบแผน  เพื่อให้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การทำปฏิบัติการ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มีประสิทธิภาพและ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มีความ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ปลอดภัยสูง แนวปฏิบัติบางประการที่เกี่ยวกับความปลอดภัยด้านต่าง ๆ เป็น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ดังนี้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2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2492896"/>
            <a:ext cx="5976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b="1" dirty="0"/>
              <a:t>ผลของรังสีต่อโมเลกุลของสิ่งมีชีวิต</a:t>
            </a:r>
            <a:r>
              <a:rPr lang="th-TH" dirty="0"/>
              <a:t> </a:t>
            </a:r>
            <a:endParaRPr lang="th-TH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/>
              <a:t>ผลของรังสีต่อเนื้อเยื่อและอวัยวะ</a:t>
            </a:r>
            <a:r>
              <a:rPr lang="th-TH" dirty="0"/>
              <a:t> </a:t>
            </a:r>
            <a:endParaRPr lang="th-TH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/>
              <a:t>อาการจากการได้รับรังสีทั่วร่างกาย</a:t>
            </a:r>
            <a:endParaRPr lang="th-TH" dirty="0"/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971279" y="1268760"/>
            <a:ext cx="6265338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b="1" dirty="0">
                <a:latin typeface="AngsanaUPC" pitchFamily="18" charset="-34"/>
                <a:cs typeface="AngsanaUPC" pitchFamily="18" charset="-34"/>
              </a:rPr>
              <a:t>อันตรายจากกัมมันตภาพรังสี (</a:t>
            </a:r>
            <a:r>
              <a:rPr lang="en-US" b="1" dirty="0">
                <a:latin typeface="AngsanaUPC" pitchFamily="18" charset="-34"/>
                <a:cs typeface="AngsanaUPC" pitchFamily="18" charset="-34"/>
              </a:rPr>
              <a:t>Radioactivity) 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หรือรังสี (</a:t>
            </a:r>
            <a:r>
              <a:rPr lang="en-US" b="1" dirty="0">
                <a:latin typeface="AngsanaUPC" pitchFamily="18" charset="-34"/>
                <a:cs typeface="AngsanaUPC" pitchFamily="18" charset="-34"/>
              </a:rPr>
              <a:t>Radiation)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7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3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806348"/>
              </p:ext>
            </p:extLst>
          </p:nvPr>
        </p:nvGraphicFramePr>
        <p:xfrm>
          <a:off x="683569" y="2420888"/>
          <a:ext cx="7920880" cy="4195419"/>
        </p:xfrm>
        <a:graphic>
          <a:graphicData uri="http://schemas.openxmlformats.org/drawingml/2006/table">
            <a:tbl>
              <a:tblPr/>
              <a:tblGrid>
                <a:gridCol w="4752529"/>
                <a:gridCol w="3168351"/>
              </a:tblGrid>
              <a:tr h="2725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ปริมาณรังสี(</a:t>
                      </a:r>
                      <a:r>
                        <a:rPr lang="th-TH" sz="2400" dirty="0" err="1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มิลลิ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ซี</a:t>
                      </a:r>
                      <a:r>
                        <a:rPr lang="th-TH" sz="2400" dirty="0" err="1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เวิร์ต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)</a:t>
                      </a:r>
                      <a:endParaRPr lang="th-TH" sz="4400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อาการที่ปรากฏ</a:t>
                      </a:r>
                      <a:endParaRPr lang="th-TH" sz="44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2725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0-25</a:t>
                      </a:r>
                      <a:endParaRPr lang="th-TH" sz="44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ไม่ปรากฏแน่ชัด</a:t>
                      </a:r>
                      <a:endParaRPr lang="th-TH" sz="44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725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25-50</a:t>
                      </a:r>
                      <a:endParaRPr lang="th-TH" sz="44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มีการเปลี่ยนแปลงของเม็ดโลหิต</a:t>
                      </a:r>
                      <a:endParaRPr lang="th-TH" sz="44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</a:tr>
              <a:tr h="5450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50-100</a:t>
                      </a:r>
                      <a:endParaRPr lang="th-TH" sz="44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เม็ดโลหิตมีการเปลี่ยนแปลง อ่อนเพลีย </a:t>
                      </a:r>
                      <a:b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</a:b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อาเจียน ไม่มีความพิการปรากฏ</a:t>
                      </a:r>
                      <a:endParaRPr lang="th-TH" sz="44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5450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100-200</a:t>
                      </a:r>
                      <a:endParaRPr lang="th-TH" sz="44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มีการเจ็บป่วยเกิดขึ้น มีความพิการ</a:t>
                      </a:r>
                      <a:endParaRPr lang="th-TH" sz="44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</a:tr>
              <a:tr h="5450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200-400</a:t>
                      </a:r>
                      <a:endParaRPr lang="th-TH" sz="44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มีการเจ็บป่วยทางรังสี มีความพิการ </a:t>
                      </a:r>
                      <a:b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</a:b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หรืออาจเสียชีวิตได้</a:t>
                      </a:r>
                      <a:endParaRPr lang="th-TH" sz="44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5450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400</a:t>
                      </a:r>
                      <a:endParaRPr lang="th-TH" sz="44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โอกาสรอดชีวิต 50 เปอร์เซนต์</a:t>
                      </a:r>
                      <a:endParaRPr lang="th-TH" sz="44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</a:tr>
              <a:tr h="5450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มากกว่า 400</a:t>
                      </a:r>
                      <a:endParaRPr lang="th-TH" sz="440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โอกาสเสียชีวิตสูง</a:t>
                      </a:r>
                      <a:endParaRPr lang="th-TH" sz="4400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4" name="สี่เหลี่ยมผืนผ้ามุมมน 3"/>
          <p:cNvSpPr/>
          <p:nvPr/>
        </p:nvSpPr>
        <p:spPr>
          <a:xfrm>
            <a:off x="971279" y="1340768"/>
            <a:ext cx="6265338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ขีดจำกัดขนาดของรังสีขั้นพื้นฐานสำหรับบุคคล</a:t>
            </a:r>
            <a:r>
              <a:rPr lang="th-TH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/>
            </a:r>
            <a:br>
              <a:rPr lang="th-TH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*กรณีได้รับสัมผัสรังสีตลอดทั้งร่างกาย*</a:t>
            </a:r>
            <a:endParaRPr lang="th-TH" sz="4800" dirty="0">
              <a:solidFill>
                <a:srgbClr val="00000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7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1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31640" y="2204864"/>
            <a:ext cx="4896544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UPC" pitchFamily="18" charset="-34"/>
                <a:cs typeface="AngsanaUPC" pitchFamily="18" charset="-34"/>
              </a:rPr>
              <a:t>เวลา</a:t>
            </a: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UPC" pitchFamily="18" charset="-34"/>
                <a:cs typeface="AngsanaUPC" pitchFamily="18" charset="-34"/>
              </a:rPr>
              <a:t> 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UPC" pitchFamily="18" charset="-34"/>
                <a:cs typeface="AngsanaUPC" pitchFamily="18" charset="-34"/>
              </a:rPr>
              <a:t>ระยะทาง</a:t>
            </a: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UPC" pitchFamily="18" charset="-34"/>
                <a:cs typeface="AngsanaUPC" pitchFamily="18" charset="-34"/>
              </a:rPr>
              <a:t> 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UPC" pitchFamily="18" charset="-34"/>
                <a:cs typeface="AngsanaUPC" pitchFamily="18" charset="-34"/>
              </a:rPr>
              <a:t>เครื่องกำบัง</a:t>
            </a: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UPC" pitchFamily="18" charset="-34"/>
                <a:cs typeface="AngsanaUPC" pitchFamily="18" charset="-34"/>
              </a:rPr>
              <a:t> </a:t>
            </a:r>
            <a:endParaRPr kumimoji="0" lang="th-TH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971279" y="1340768"/>
            <a:ext cx="5760961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หลักสามประการในการป้องกันอันตรายจากรังสีคือ</a:t>
            </a:r>
            <a:endParaRPr lang="en-US" sz="20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Picture 2" descr="http://3.bp.blogspot.com/_2jbrPjgp88s/TQrCMpF6InI/AAAAAAAAEN4/XQUD2xVbpWk/s640/imag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619672" y="4437112"/>
            <a:ext cx="3021124" cy="214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3.bp.blogspot.com/_2jbrPjgp88s/TQrCMpF6InI/AAAAAAAAEN4/XQUD2xVbpWk/s640/imag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895304" y="3501008"/>
            <a:ext cx="3021124" cy="214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1678" y="5877272"/>
            <a:ext cx="2230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ป้ายเตือนระวังสี</a:t>
            </a:r>
            <a:endParaRPr lang="th-TH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9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1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3568" y="1205880"/>
            <a:ext cx="6512511" cy="1143000"/>
          </a:xfrm>
        </p:spPr>
        <p:txBody>
          <a:bodyPr/>
          <a:lstStyle/>
          <a:p>
            <a:r>
              <a:rPr lang="th-TH" dirty="0" smtClean="0"/>
              <a:t>ข้อปฏิบัติเมื่อเกิดเพลิงไหม้</a:t>
            </a:r>
            <a:endParaRPr lang="th-TH" dirty="0"/>
          </a:p>
        </p:txBody>
      </p:sp>
      <p:sp>
        <p:nvSpPr>
          <p:cNvPr id="9" name="ตัวแทนเนื้อหา 2"/>
          <p:cNvSpPr txBox="1">
            <a:spLocks/>
          </p:cNvSpPr>
          <p:nvPr/>
        </p:nvSpPr>
        <p:spPr>
          <a:xfrm>
            <a:off x="1475656" y="2240868"/>
            <a:ext cx="5832648" cy="41404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  ประเภทของเพลิง</a:t>
            </a:r>
          </a:p>
          <a:p>
            <a:pPr fontAlgn="base"/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  ประเภทของถังดับเพลิง</a:t>
            </a:r>
          </a:p>
          <a:p>
            <a:pPr fontAlgn="base"/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  เมื่อพบไฟไหม้</a:t>
            </a:r>
          </a:p>
          <a:p>
            <a:pPr fontAlgn="base"/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  วิธีการดับเพลิง</a:t>
            </a:r>
          </a:p>
          <a:p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  วิธีการใช้ถังดับเพลิง</a:t>
            </a:r>
          </a:p>
          <a:p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  เมื่อได้ยินสัญญาณเตือนไฟ</a:t>
            </a:r>
          </a:p>
          <a:p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  วิธีการหนีไฟ</a:t>
            </a:r>
          </a:p>
          <a:p>
            <a:r>
              <a:rPr lang="th-TH" sz="2400" b="1" dirty="0" smtClean="0">
                <a:latin typeface="AngsanaUPC" pitchFamily="18" charset="-34"/>
                <a:cs typeface="AngsanaUPC" pitchFamily="18" charset="-34"/>
              </a:rPr>
              <a:t>  ข้อปฏิบัติเพื่อป้องกันอุบัติเหตุจากไฟไหม้</a:t>
            </a:r>
            <a:endParaRPr lang="th-TH" sz="24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6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1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348880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 เครื่องดับเพลิงแบ่งออกเป็น 5 ประเภท (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class)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โดยจำแนกตามลักษณะของการเกิดเพลิงไหม้ และระบุประเภทของเครื่องดับเพลิงไว้บนตัวถังเครื่องอย่างชัดเจนเป็นตัวอักษร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 </a:t>
            </a:r>
            <a:r>
              <a:rPr lang="en-US" b="1" dirty="0">
                <a:latin typeface="AngsanaUPC" pitchFamily="18" charset="-34"/>
                <a:cs typeface="AngsanaUPC" pitchFamily="18" charset="-34"/>
              </a:rPr>
              <a:t>A B C D 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และ </a:t>
            </a:r>
            <a:r>
              <a:rPr lang="en-US" b="1" dirty="0">
                <a:latin typeface="AngsanaUPC" pitchFamily="18" charset="-34"/>
                <a:cs typeface="AngsanaUPC" pitchFamily="18" charset="-34"/>
              </a:rPr>
              <a:t>K 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ซึ่งเป็น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ข้อ 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1114974" y="1196752"/>
            <a:ext cx="273694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UPC" pitchFamily="18" charset="-34"/>
                <a:cs typeface="AngsanaUPC" pitchFamily="18" charset="-34"/>
              </a:rPr>
              <a:t>ประเภทของเพลิง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8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3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2"/>
          <p:cNvSpPr txBox="1">
            <a:spLocks/>
          </p:cNvSpPr>
          <p:nvPr/>
        </p:nvSpPr>
        <p:spPr>
          <a:xfrm>
            <a:off x="827584" y="2708920"/>
            <a:ext cx="7128792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1. ไฟประเภท 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A 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   </a:t>
            </a:r>
            <a:r>
              <a:rPr lang="th-TH" dirty="0" err="1" smtClean="0">
                <a:latin typeface="AngsanaUPC" pitchFamily="18" charset="-34"/>
                <a:cs typeface="AngsanaUPC" pitchFamily="18" charset="-34"/>
              </a:rPr>
              <a:t>สัญญลักษณ์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ตัวอักษร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A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อยู่ในรูปสามเหลี่ยมด้านเท่า พื้นสีเขียว ตัวอักษร สีดำ</a:t>
            </a:r>
          </a:p>
          <a:p>
            <a:r>
              <a:rPr lang="th-TH" dirty="0" err="1" smtClean="0">
                <a:latin typeface="AngsanaUPC" pitchFamily="18" charset="-34"/>
                <a:cs typeface="AngsanaUPC" pitchFamily="18" charset="-34"/>
              </a:rPr>
              <a:t>สัญญลักษณ์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ที่เป็น รูปภาพ  จะเป็นรูปถังขยะ และท่อนไม้ที่ติดไฟ (ตามรูปที่แนบ)</a:t>
            </a:r>
          </a:p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เป็นไฟที่ เกิดจากเชื้อเพลิง  ไม้  กระดาษ  ผ้า  ยาง  และ พลาสติก</a:t>
            </a:r>
          </a:p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เครื่องดับเพลิงที่เหมาะสำหรับใช้ในการดับไฟ คือ  เครื่องดับเพลิงชนิดน้ำสะสมแรงดัน</a:t>
            </a:r>
          </a:p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เครื่องดับเพลิงชนิด</a:t>
            </a:r>
            <a:r>
              <a:rPr lang="th-TH" dirty="0" err="1" smtClean="0">
                <a:latin typeface="AngsanaUPC" pitchFamily="18" charset="-34"/>
                <a:cs typeface="AngsanaUPC" pitchFamily="18" charset="-34"/>
              </a:rPr>
              <a:t>โฟม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สะสมแรงดัน,  เครื่องดับเพลิงชนิดผงเคมีแห้ง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ABC</a:t>
            </a:r>
          </a:p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เครื่องดับเพลิงชนิดก๊าซเหลวระเหย ที่ไม่ทำลายมลภาวะ</a:t>
            </a:r>
          </a:p>
          <a:p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3" name="Picture 2" descr="http://www.samsenfire.com/images/stories/firepage/cals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80728"/>
            <a:ext cx="250507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330424" y="1016238"/>
            <a:ext cx="2759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กำหนดมาตรฐานสากล ดังนี้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1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1115616" y="2618576"/>
            <a:ext cx="7416824" cy="347472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2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.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  ไฟประเภท </a:t>
            </a:r>
            <a:r>
              <a:rPr lang="en-US" b="1" dirty="0">
                <a:latin typeface="AngsanaUPC" pitchFamily="18" charset="-34"/>
                <a:cs typeface="AngsanaUPC" pitchFamily="18" charset="-34"/>
              </a:rPr>
              <a:t>B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  </a:t>
            </a:r>
            <a:r>
              <a:rPr lang="th-TH" dirty="0" err="1">
                <a:latin typeface="AngsanaUPC" pitchFamily="18" charset="-34"/>
                <a:cs typeface="AngsanaUPC" pitchFamily="18" charset="-34"/>
              </a:rPr>
              <a:t>สัญญลักษณ์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  ตัวอักษร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B 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อยู่ในรูปสี่เหลี่ยมด้านเท่า  พื้นสีแดง ตัวอักษรสี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ดำ</a:t>
            </a:r>
          </a:p>
          <a:p>
            <a:endParaRPr lang="th-TH" dirty="0" smtClean="0">
              <a:latin typeface="AngsanaUPC" pitchFamily="18" charset="-34"/>
              <a:cs typeface="AngsanaUPC" pitchFamily="18" charset="-34"/>
            </a:endParaRPr>
          </a:p>
          <a:p>
            <a:r>
              <a:rPr lang="th-TH" dirty="0" err="1" smtClean="0">
                <a:latin typeface="AngsanaUPC" pitchFamily="18" charset="-34"/>
                <a:cs typeface="AngsanaUPC" pitchFamily="18" charset="-34"/>
              </a:rPr>
              <a:t>สัญญลักษณ์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ที่เป็นรูปภาพ  จะเป็นรูป ถังใส่น้ำมัน ที่ติดไฟ (ตามรูปที่แนบ)</a:t>
            </a:r>
          </a:p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เป็นไฟที่เกิดจากเชื้อเพลิงเหลวติดไฟ   น้ำมันเบนซิน,  น้ำมันดีเซล,  สี,   สารละลาย  </a:t>
            </a:r>
          </a:p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เครื่องดับเพลิงที่เหมาะสำหรับใช้ดับไฟ คือ  เครื่องดับเพลิงชนิด</a:t>
            </a:r>
            <a:r>
              <a:rPr lang="th-TH" dirty="0" err="1">
                <a:latin typeface="AngsanaUPC" pitchFamily="18" charset="-34"/>
                <a:cs typeface="AngsanaUPC" pitchFamily="18" charset="-34"/>
              </a:rPr>
              <a:t>โฟม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สะสมแรงดัน,</a:t>
            </a:r>
          </a:p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เครื่องดับเพลิงชนิดผงเคมีแห้ง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ABC, 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เครื่องดับเพลิงชนิดคาร์บอนไดออกไซด์,</a:t>
            </a:r>
          </a:p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เครื่องดับเพลิงชนิดก๊าซเหลวระเหย ที่ไม่ทำลายมลภาวะ</a:t>
            </a:r>
          </a:p>
          <a:p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2050" name="Picture 2" descr="calss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045" y="1120155"/>
            <a:ext cx="250507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6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1043608" y="2636912"/>
            <a:ext cx="6984776" cy="3474720"/>
          </a:xfrm>
        </p:spPr>
        <p:txBody>
          <a:bodyPr>
            <a:normAutofit/>
          </a:bodyPr>
          <a:lstStyle/>
          <a:p>
            <a:r>
              <a:rPr lang="th-TH" b="1" dirty="0">
                <a:latin typeface="AngsanaUPC" pitchFamily="18" charset="-34"/>
                <a:cs typeface="AngsanaUPC" pitchFamily="18" charset="-34"/>
              </a:rPr>
              <a:t>3.  ไฟประเภท </a:t>
            </a:r>
            <a:r>
              <a:rPr lang="en-US" b="1" dirty="0">
                <a:latin typeface="AngsanaUPC" pitchFamily="18" charset="-34"/>
                <a:cs typeface="AngsanaUPC" pitchFamily="18" charset="-34"/>
              </a:rPr>
              <a:t>C 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err="1">
                <a:latin typeface="AngsanaUPC" pitchFamily="18" charset="-34"/>
                <a:cs typeface="AngsanaUPC" pitchFamily="18" charset="-34"/>
              </a:rPr>
              <a:t>สัญญลักษณ์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  ตัวอักษร 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C 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อยู่ในรูปวงกลม   พื้นสีฟ้า  ตัวอักษรสี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ดำ</a:t>
            </a:r>
          </a:p>
          <a:p>
            <a:endParaRPr lang="th-TH" dirty="0" smtClean="0">
              <a:latin typeface="AngsanaUPC" pitchFamily="18" charset="-34"/>
              <a:cs typeface="AngsanaUPC" pitchFamily="18" charset="-34"/>
            </a:endParaRPr>
          </a:p>
          <a:p>
            <a:r>
              <a:rPr lang="th-TH" dirty="0" err="1" smtClean="0">
                <a:latin typeface="AngsanaUPC" pitchFamily="18" charset="-34"/>
                <a:cs typeface="AngsanaUPC" pitchFamily="18" charset="-34"/>
              </a:rPr>
              <a:t>สัญญลักษณ์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ที่เป็นรูปภาพ  จะเป็นรูป ปลั๊กไฟที่ลุกติดไฟ</a:t>
            </a:r>
          </a:p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เป็น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ไฟที่เกิดจากเชื้อเพลิงที่มีกระแสไฟฟ้า </a:t>
            </a:r>
          </a:p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เครื่องดับเพลิงที่เหมาะสำหรับดับไฟ คือ  เครื่องดับเพลิงชนิดผงเคมีแห้ง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ABC,</a:t>
            </a:r>
          </a:p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เครื่องดับเพลิงชนิดก๊าซคาร์บอนไดออกไซด์,  เครื่องดับเพลิงชนิดก๊าซเหลวระเหย</a:t>
            </a:r>
          </a:p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ที่ไม่ทำลายมลภาวะ</a:t>
            </a:r>
          </a:p>
          <a:p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3074" name="Picture 2" descr="cals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48147"/>
            <a:ext cx="250507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6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amsenfire.com/images/stories/firepage/calss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232" y="1154063"/>
            <a:ext cx="25146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 txBox="1">
            <a:spLocks/>
          </p:cNvSpPr>
          <p:nvPr/>
        </p:nvSpPr>
        <p:spPr>
          <a:xfrm>
            <a:off x="971600" y="2636912"/>
            <a:ext cx="7488832" cy="25386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>
                <a:latin typeface="AngsanaUPC" pitchFamily="18" charset="-34"/>
                <a:cs typeface="AngsanaUPC" pitchFamily="18" charset="-34"/>
              </a:rPr>
              <a:t>4.  ไฟประเภท </a:t>
            </a:r>
            <a:r>
              <a:rPr lang="en-US" b="1" dirty="0">
                <a:latin typeface="AngsanaUPC" pitchFamily="18" charset="-34"/>
                <a:cs typeface="AngsanaUPC" pitchFamily="18" charset="-34"/>
              </a:rPr>
              <a:t>D 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  </a:t>
            </a:r>
            <a:r>
              <a:rPr lang="th-TH" dirty="0" err="1">
                <a:latin typeface="AngsanaUPC" pitchFamily="18" charset="-34"/>
                <a:cs typeface="AngsanaUPC" pitchFamily="18" charset="-34"/>
              </a:rPr>
              <a:t>สัญญลักษณ์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  ตัวอักษร 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D 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อยู่ในรูปดาวห้าแฉก  พื้นสีเหลือง ตัวอักษรสีดำ</a:t>
            </a:r>
            <a:br>
              <a:rPr lang="th-TH" dirty="0">
                <a:latin typeface="AngsanaUPC" pitchFamily="18" charset="-34"/>
                <a:cs typeface="AngsanaUPC" pitchFamily="18" charset="-34"/>
              </a:rPr>
            </a:br>
            <a:endParaRPr lang="th-TH" dirty="0">
              <a:latin typeface="AngsanaUPC" pitchFamily="18" charset="-34"/>
              <a:cs typeface="AngsanaUPC" pitchFamily="18" charset="-34"/>
            </a:endParaRPr>
          </a:p>
          <a:p>
            <a:r>
              <a:rPr lang="th-TH" dirty="0" err="1">
                <a:latin typeface="AngsanaUPC" pitchFamily="18" charset="-34"/>
                <a:cs typeface="AngsanaUPC" pitchFamily="18" charset="-34"/>
              </a:rPr>
              <a:t>สัญญลักษณ์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ที่เป็นรูปภาพ  จะเป็นรูป เฟืองโลหะติดไฟ</a:t>
            </a:r>
          </a:p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เป็นไฟที่เกิดจากเชื้อเพลิงที่เป็น โลหะลุกติดไฟ</a:t>
            </a:r>
          </a:p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เครื่องดับเพลิงที่เหมาะสำหรับดับไฟ  คือ  เครื่องดับเพลิงชนิดผงเคมี โซเดียม </a:t>
            </a:r>
            <a:r>
              <a:rPr lang="th-TH" dirty="0" err="1">
                <a:latin typeface="AngsanaUPC" pitchFamily="18" charset="-34"/>
                <a:cs typeface="AngsanaUPC" pitchFamily="18" charset="-34"/>
              </a:rPr>
              <a:t>ครอไรด์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6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amsenfire.com/images/stories/firepage/clas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085" y="1120155"/>
            <a:ext cx="250507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899592" y="2762592"/>
            <a:ext cx="7488832" cy="25386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>
                <a:latin typeface="AngsanaUPC" pitchFamily="18" charset="-34"/>
                <a:cs typeface="AngsanaUPC" pitchFamily="18" charset="-34"/>
              </a:rPr>
              <a:t>5.  ไฟประเภท </a:t>
            </a:r>
            <a:r>
              <a:rPr lang="en-US" b="1" dirty="0">
                <a:latin typeface="AngsanaUPC" pitchFamily="18" charset="-34"/>
                <a:cs typeface="AngsanaUPC" pitchFamily="18" charset="-34"/>
              </a:rPr>
              <a:t>K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   </a:t>
            </a:r>
            <a:r>
              <a:rPr lang="th-TH" dirty="0" err="1">
                <a:latin typeface="AngsanaUPC" pitchFamily="18" charset="-34"/>
                <a:cs typeface="AngsanaUPC" pitchFamily="18" charset="-34"/>
              </a:rPr>
              <a:t>สัญญลักษณ์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 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ตัวอักษร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K 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อยู่ใน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รูปหกเหลี่ยมด้านเท่า  พื้นสีดำ ตัวอักษรสีขาว</a:t>
            </a:r>
            <a:br>
              <a:rPr lang="th-TH" dirty="0">
                <a:latin typeface="AngsanaUPC" pitchFamily="18" charset="-34"/>
                <a:cs typeface="AngsanaUPC" pitchFamily="18" charset="-34"/>
              </a:rPr>
            </a:br>
            <a:endParaRPr lang="th-TH" dirty="0">
              <a:latin typeface="AngsanaUPC" pitchFamily="18" charset="-34"/>
              <a:cs typeface="AngsanaUPC" pitchFamily="18" charset="-34"/>
            </a:endParaRPr>
          </a:p>
          <a:p>
            <a:r>
              <a:rPr lang="th-TH" dirty="0" err="1">
                <a:latin typeface="AngsanaUPC" pitchFamily="18" charset="-34"/>
                <a:cs typeface="AngsanaUPC" pitchFamily="18" charset="-34"/>
              </a:rPr>
              <a:t>สัญญลักษณ์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ที่เป็นรูปภาพ  จะเป็นรูป </a:t>
            </a:r>
            <a:r>
              <a:rPr lang="th-TH" dirty="0" err="1">
                <a:latin typeface="AngsanaUPC" pitchFamily="18" charset="-34"/>
                <a:cs typeface="AngsanaUPC" pitchFamily="18" charset="-34"/>
              </a:rPr>
              <a:t>กะทะ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ทำอาหารที่ลุกติดไฟ</a:t>
            </a:r>
          </a:p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เป็นไฟที่เกิดจากเชื้อเพลิงน้ำมันทำอาหาร   น้ำมันพืช,  น้ำมันจากสัตว์  และไขมัน</a:t>
            </a:r>
          </a:p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เครื่องดับเพลิงที่เหมาะสำหรับดับไฟ  คือ  เครื่องดับเพลิงชนิดน้ำผสมสาร</a:t>
            </a:r>
            <a:r>
              <a:rPr lang="th-TH" dirty="0" err="1">
                <a:latin typeface="AngsanaUPC" pitchFamily="18" charset="-34"/>
                <a:cs typeface="AngsanaUPC" pitchFamily="18" charset="-34"/>
              </a:rPr>
              <a:t>โปตัสเซี่ยมอะ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ซิ</a:t>
            </a:r>
            <a:r>
              <a:rPr lang="th-TH" dirty="0" err="1">
                <a:latin typeface="AngsanaUPC" pitchFamily="18" charset="-34"/>
                <a:cs typeface="AngsanaUPC" pitchFamily="18" charset="-34"/>
              </a:rPr>
              <a:t>เตท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7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6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1114974" y="1196752"/>
            <a:ext cx="4033090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ข้อปฏิบัติเกี่ยวกับการใช้ห้องปฏิบัติการ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060848"/>
            <a:ext cx="78488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AngsanaUPC" pitchFamily="18" charset="-34"/>
                <a:cs typeface="AngsanaUPC" pitchFamily="18" charset="-34"/>
              </a:rPr>
              <a:t> (</a:t>
            </a:r>
            <a:r>
              <a:rPr lang="th-TH" sz="2000" dirty="0">
                <a:latin typeface="AngsanaUPC" pitchFamily="18" charset="-34"/>
                <a:cs typeface="AngsanaUPC" pitchFamily="18" charset="-34"/>
              </a:rPr>
              <a:t>1</a:t>
            </a:r>
            <a:r>
              <a:rPr lang="th-TH" sz="2000" dirty="0" smtClean="0">
                <a:latin typeface="AngsanaUPC" pitchFamily="18" charset="-34"/>
                <a:cs typeface="AngsanaUPC" pitchFamily="18" charset="-34"/>
              </a:rPr>
              <a:t>)  </a:t>
            </a:r>
            <a:r>
              <a:rPr lang="th-TH" sz="2000" dirty="0">
                <a:latin typeface="AngsanaUPC" pitchFamily="18" charset="-34"/>
                <a:cs typeface="AngsanaUPC" pitchFamily="18" charset="-34"/>
              </a:rPr>
              <a:t>ระมัดระวังในการ</a:t>
            </a:r>
            <a:r>
              <a:rPr lang="th-TH" sz="2000" dirty="0" err="1">
                <a:latin typeface="AngsanaUPC" pitchFamily="18" charset="-34"/>
                <a:cs typeface="AngsanaUPC" pitchFamily="18" charset="-34"/>
              </a:rPr>
              <a:t>ทํา</a:t>
            </a:r>
            <a:r>
              <a:rPr lang="th-TH" sz="2000" dirty="0">
                <a:latin typeface="AngsanaUPC" pitchFamily="18" charset="-34"/>
                <a:cs typeface="AngsanaUPC" pitchFamily="18" charset="-34"/>
              </a:rPr>
              <a:t>ปฏิบัติการ และ</a:t>
            </a:r>
            <a:r>
              <a:rPr lang="th-TH" sz="2000" dirty="0" err="1">
                <a:latin typeface="AngsanaUPC" pitchFamily="18" charset="-34"/>
                <a:cs typeface="AngsanaUPC" pitchFamily="18" charset="-34"/>
              </a:rPr>
              <a:t>ทํา</a:t>
            </a:r>
            <a:r>
              <a:rPr lang="th-TH" sz="2000" dirty="0">
                <a:latin typeface="AngsanaUPC" pitchFamily="18" charset="-34"/>
                <a:cs typeface="AngsanaUPC" pitchFamily="18" charset="-34"/>
              </a:rPr>
              <a:t>ปฏิบัติการอย่างตั้งใจ ไม่เล่นหยอกล้อกัน </a:t>
            </a:r>
          </a:p>
          <a:p>
            <a:r>
              <a:rPr lang="th-TH" sz="2000" dirty="0">
                <a:latin typeface="AngsanaUPC" pitchFamily="18" charset="-34"/>
                <a:cs typeface="AngsanaUPC" pitchFamily="18" charset="-34"/>
              </a:rPr>
              <a:t> (2)  เรียนรู้</a:t>
            </a:r>
            <a:r>
              <a:rPr lang="th-TH" sz="2000" dirty="0" err="1">
                <a:latin typeface="AngsanaUPC" pitchFamily="18" charset="-34"/>
                <a:cs typeface="AngsanaUPC" pitchFamily="18" charset="-34"/>
              </a:rPr>
              <a:t>ตําแหน่ง</a:t>
            </a:r>
            <a:r>
              <a:rPr lang="th-TH" sz="2000" dirty="0">
                <a:latin typeface="AngsanaUPC" pitchFamily="18" charset="-34"/>
                <a:cs typeface="AngsanaUPC" pitchFamily="18" charset="-34"/>
              </a:rPr>
              <a:t>ที่เก็บและศึกษาการใช้งานของอุปกรณ์ที่เกี่ยวกับความปลอดภัย  เช่น  ตู้ยา  ที่</a:t>
            </a:r>
            <a:r>
              <a:rPr lang="th-TH" sz="2000" dirty="0" smtClean="0">
                <a:latin typeface="AngsanaUPC" pitchFamily="18" charset="-34"/>
                <a:cs typeface="AngsanaUPC" pitchFamily="18" charset="-34"/>
              </a:rPr>
              <a:t>ล้างตา</a:t>
            </a:r>
            <a:r>
              <a:rPr lang="th-TH" sz="2000" dirty="0">
                <a:latin typeface="AngsanaUPC" pitchFamily="18" charset="-34"/>
                <a:cs typeface="AngsanaUPC" pitchFamily="18" charset="-34"/>
              </a:rPr>
              <a:t>หรือก๊อก</a:t>
            </a:r>
            <a:r>
              <a:rPr lang="th-TH" sz="2000" dirty="0" err="1">
                <a:latin typeface="AngsanaUPC" pitchFamily="18" charset="-34"/>
                <a:cs typeface="AngsanaUPC" pitchFamily="18" charset="-34"/>
              </a:rPr>
              <a:t>นํ้า</a:t>
            </a:r>
            <a:r>
              <a:rPr lang="th-TH" sz="2000" dirty="0">
                <a:latin typeface="AngsanaUPC" pitchFamily="18" charset="-34"/>
                <a:cs typeface="AngsanaUPC" pitchFamily="18" charset="-34"/>
              </a:rPr>
              <a:t> เครื่องดับเพลิง ที่กดสัญญาณไฟไหม้ (ถ้ามี) และทางออกฉุกเฉิน </a:t>
            </a:r>
          </a:p>
          <a:p>
            <a:r>
              <a:rPr lang="th-TH" sz="2000" dirty="0">
                <a:latin typeface="AngsanaUPC" pitchFamily="18" charset="-34"/>
                <a:cs typeface="AngsanaUPC" pitchFamily="18" charset="-34"/>
              </a:rPr>
              <a:t> (3)  อ่านคู่มือปฏิบัติการให้เข้าใจก่อนลงมือปฏิบัติ  แต่ถ้าไม่เข้าใจขั้นตอนใดหรือยังไม่เข้าใจการ</a:t>
            </a:r>
            <a:r>
              <a:rPr lang="th-TH" sz="2000" dirty="0" smtClean="0">
                <a:latin typeface="AngsanaUPC" pitchFamily="18" charset="-34"/>
                <a:cs typeface="AngsanaUPC" pitchFamily="18" charset="-34"/>
              </a:rPr>
              <a:t>ใช้งาน</a:t>
            </a:r>
            <a:r>
              <a:rPr lang="th-TH" sz="2000" dirty="0">
                <a:latin typeface="AngsanaUPC" pitchFamily="18" charset="-34"/>
                <a:cs typeface="AngsanaUPC" pitchFamily="18" charset="-34"/>
              </a:rPr>
              <a:t>ของอุปกรณ์ทดลองใด ๆ ก็จะต้องปรึกษาครูจนเข้าใจก่อนลงมือ</a:t>
            </a:r>
            <a:r>
              <a:rPr lang="th-TH" sz="2000" dirty="0" err="1">
                <a:latin typeface="AngsanaUPC" pitchFamily="18" charset="-34"/>
                <a:cs typeface="AngsanaUPC" pitchFamily="18" charset="-34"/>
              </a:rPr>
              <a:t>ทํา</a:t>
            </a:r>
            <a:r>
              <a:rPr lang="th-TH" sz="2000" dirty="0">
                <a:latin typeface="AngsanaUPC" pitchFamily="18" charset="-34"/>
                <a:cs typeface="AngsanaUPC" pitchFamily="18" charset="-34"/>
              </a:rPr>
              <a:t>ปฏิบัติการ </a:t>
            </a:r>
          </a:p>
          <a:p>
            <a:r>
              <a:rPr lang="th-TH" sz="2000" dirty="0">
                <a:latin typeface="AngsanaUPC" pitchFamily="18" charset="-34"/>
                <a:cs typeface="AngsanaUPC" pitchFamily="18" charset="-34"/>
              </a:rPr>
              <a:t> (4)  ปฏิบัติตามคู่มืออย่างเคร่งครัด  ในกรณีที่ต้องการ</a:t>
            </a:r>
            <a:r>
              <a:rPr lang="th-TH" sz="2000" dirty="0" err="1">
                <a:latin typeface="AngsanaUPC" pitchFamily="18" charset="-34"/>
                <a:cs typeface="AngsanaUPC" pitchFamily="18" charset="-34"/>
              </a:rPr>
              <a:t>ทํา</a:t>
            </a:r>
            <a:r>
              <a:rPr lang="th-TH" sz="2000" dirty="0">
                <a:latin typeface="AngsanaUPC" pitchFamily="18" charset="-34"/>
                <a:cs typeface="AngsanaUPC" pitchFamily="18" charset="-34"/>
              </a:rPr>
              <a:t>ปฏิบัติการนอกเหนือจากที่</a:t>
            </a:r>
            <a:r>
              <a:rPr lang="th-TH" sz="2000" dirty="0" err="1">
                <a:latin typeface="AngsanaUPC" pitchFamily="18" charset="-34"/>
                <a:cs typeface="AngsanaUPC" pitchFamily="18" charset="-34"/>
              </a:rPr>
              <a:t>กําหนด</a:t>
            </a:r>
            <a:r>
              <a:rPr lang="th-TH" sz="2000" dirty="0"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sz="2000" dirty="0" smtClean="0">
                <a:latin typeface="AngsanaUPC" pitchFamily="18" charset="-34"/>
                <a:cs typeface="AngsanaUPC" pitchFamily="18" charset="-34"/>
              </a:rPr>
              <a:t>จะต้องได้รับ</a:t>
            </a:r>
            <a:r>
              <a:rPr lang="th-TH" sz="2000" dirty="0">
                <a:latin typeface="AngsanaUPC" pitchFamily="18" charset="-34"/>
                <a:cs typeface="AngsanaUPC" pitchFamily="18" charset="-34"/>
              </a:rPr>
              <a:t>อนุญาตจากครูก่อนทุกครั้ง </a:t>
            </a:r>
          </a:p>
          <a:p>
            <a:r>
              <a:rPr lang="th-TH" sz="2000" dirty="0">
                <a:latin typeface="AngsanaUPC" pitchFamily="18" charset="-34"/>
                <a:cs typeface="AngsanaUPC" pitchFamily="18" charset="-34"/>
              </a:rPr>
              <a:t> (5) ไม่ควร</a:t>
            </a:r>
            <a:r>
              <a:rPr lang="th-TH" sz="2000" dirty="0" err="1">
                <a:latin typeface="AngsanaUPC" pitchFamily="18" charset="-34"/>
                <a:cs typeface="AngsanaUPC" pitchFamily="18" charset="-34"/>
              </a:rPr>
              <a:t>ทํา</a:t>
            </a:r>
            <a:r>
              <a:rPr lang="th-TH" sz="2000" dirty="0">
                <a:latin typeface="AngsanaUPC" pitchFamily="18" charset="-34"/>
                <a:cs typeface="AngsanaUPC" pitchFamily="18" charset="-34"/>
              </a:rPr>
              <a:t>ปฏิบัติการอยู่ในห้องปฏิบัติการเพียงคนเดียว เพราะถ้ามีอุบัติเหตุเกิดขึ้นก็จะไม่มีผู้ให้ </a:t>
            </a:r>
            <a:r>
              <a:rPr lang="th-TH" sz="2000" dirty="0" smtClean="0">
                <a:latin typeface="AngsanaUPC" pitchFamily="18" charset="-34"/>
                <a:cs typeface="AngsanaUPC" pitchFamily="18" charset="-34"/>
              </a:rPr>
              <a:t>ความ</a:t>
            </a:r>
            <a:r>
              <a:rPr lang="th-TH" sz="2000" dirty="0">
                <a:latin typeface="AngsanaUPC" pitchFamily="18" charset="-34"/>
                <a:cs typeface="AngsanaUPC" pitchFamily="18" charset="-34"/>
              </a:rPr>
              <a:t>ช่วยเหลือ </a:t>
            </a:r>
          </a:p>
          <a:p>
            <a:r>
              <a:rPr lang="th-TH" sz="2000" dirty="0">
                <a:latin typeface="AngsanaUPC" pitchFamily="18" charset="-34"/>
                <a:cs typeface="AngsanaUPC" pitchFamily="18" charset="-34"/>
              </a:rPr>
              <a:t> (6) ไม่รับประทานอาหารหรือดื่มเครื่องดื่มในห้องปฏิบัติการ และไม่ใช้เครื่องแก้วหรืออุปกรณ์</a:t>
            </a:r>
            <a:r>
              <a:rPr lang="th-TH" sz="2000" dirty="0" err="1" smtClean="0">
                <a:latin typeface="AngsanaUPC" pitchFamily="18" charset="-34"/>
                <a:cs typeface="AngsanaUPC" pitchFamily="18" charset="-34"/>
              </a:rPr>
              <a:t>ทํา</a:t>
            </a:r>
            <a:r>
              <a:rPr lang="th-TH" sz="2000" dirty="0" smtClean="0">
                <a:latin typeface="AngsanaUPC" pitchFamily="18" charset="-34"/>
                <a:cs typeface="AngsanaUPC" pitchFamily="18" charset="-34"/>
              </a:rPr>
              <a:t>ปฏิบัติการ</a:t>
            </a:r>
            <a:r>
              <a:rPr lang="th-TH" sz="2000" dirty="0">
                <a:latin typeface="AngsanaUPC" pitchFamily="18" charset="-34"/>
                <a:cs typeface="AngsanaUPC" pitchFamily="18" charset="-34"/>
              </a:rPr>
              <a:t>เป็นภาชนะใส่อาหารและเครื่องดื่ม </a:t>
            </a:r>
          </a:p>
          <a:p>
            <a:r>
              <a:rPr lang="th-TH" sz="2000" dirty="0">
                <a:latin typeface="AngsanaUPC" pitchFamily="18" charset="-34"/>
                <a:cs typeface="AngsanaUPC" pitchFamily="18" charset="-34"/>
              </a:rPr>
              <a:t> (7)  ดูแลความสะอาดและความเป็นระเบียบบนโต๊ะ</a:t>
            </a:r>
            <a:r>
              <a:rPr lang="th-TH" sz="2000" dirty="0" err="1">
                <a:latin typeface="AngsanaUPC" pitchFamily="18" charset="-34"/>
                <a:cs typeface="AngsanaUPC" pitchFamily="18" charset="-34"/>
              </a:rPr>
              <a:t>ทํา</a:t>
            </a:r>
            <a:r>
              <a:rPr lang="th-TH" sz="2000" dirty="0">
                <a:latin typeface="AngsanaUPC" pitchFamily="18" charset="-34"/>
                <a:cs typeface="AngsanaUPC" pitchFamily="18" charset="-34"/>
              </a:rPr>
              <a:t>ปฏิบัติการตลอดเวลาให้มีเฉพาะ</a:t>
            </a:r>
            <a:r>
              <a:rPr lang="th-TH" sz="2000" dirty="0" smtClean="0">
                <a:latin typeface="AngsanaUPC" pitchFamily="18" charset="-34"/>
                <a:cs typeface="AngsanaUPC" pitchFamily="18" charset="-34"/>
              </a:rPr>
              <a:t>คู่มือปฏิบัติการ</a:t>
            </a:r>
            <a:r>
              <a:rPr lang="th-TH" sz="2000" dirty="0">
                <a:latin typeface="AngsanaUPC" pitchFamily="18" charset="-34"/>
                <a:cs typeface="AngsanaUPC" pitchFamily="18" charset="-34"/>
              </a:rPr>
              <a:t>และอุปกรณ์จดบันทึกเท่านั้นอยู่บนโต๊ะ</a:t>
            </a:r>
            <a:r>
              <a:rPr lang="th-TH" sz="2000" dirty="0" err="1">
                <a:latin typeface="AngsanaUPC" pitchFamily="18" charset="-34"/>
                <a:cs typeface="AngsanaUPC" pitchFamily="18" charset="-34"/>
              </a:rPr>
              <a:t>ทํา</a:t>
            </a:r>
            <a:r>
              <a:rPr lang="th-TH" sz="2000" dirty="0">
                <a:latin typeface="AngsanaUPC" pitchFamily="18" charset="-34"/>
                <a:cs typeface="AngsanaUPC" pitchFamily="18" charset="-34"/>
              </a:rPr>
              <a:t>ปฏิบัติการ  ส่วนกระเป๋าหนังสือและเครื่องใช้อื่น  </a:t>
            </a:r>
            <a:r>
              <a:rPr lang="th-TH" sz="2000" dirty="0" smtClean="0">
                <a:latin typeface="AngsanaUPC" pitchFamily="18" charset="-34"/>
                <a:cs typeface="AngsanaUPC" pitchFamily="18" charset="-34"/>
              </a:rPr>
              <a:t>ๆต้อง</a:t>
            </a:r>
            <a:r>
              <a:rPr lang="th-TH" sz="2000" dirty="0">
                <a:latin typeface="AngsanaUPC" pitchFamily="18" charset="-34"/>
                <a:cs typeface="AngsanaUPC" pitchFamily="18" charset="-34"/>
              </a:rPr>
              <a:t>เก็บไว้ในบริเวณที่จัดไว้ให้ </a:t>
            </a:r>
          </a:p>
          <a:p>
            <a:r>
              <a:rPr lang="th-TH" sz="2000" dirty="0">
                <a:latin typeface="AngsanaUPC" pitchFamily="18" charset="-34"/>
                <a:cs typeface="AngsanaUPC" pitchFamily="18" charset="-34"/>
              </a:rPr>
              <a:t> (8) อ่านคู่มือการใช้อุปกรณ์ทดลองทุกชนิดก่อนใช้งาน ถ้าเป็นอุปกรณ์ไฟฟ้าจะต้องให้มือแห้งสนิท </a:t>
            </a:r>
          </a:p>
          <a:p>
            <a:r>
              <a:rPr lang="th-TH" sz="2000" dirty="0">
                <a:latin typeface="AngsanaUPC" pitchFamily="18" charset="-34"/>
                <a:cs typeface="AngsanaUPC" pitchFamily="18" charset="-34"/>
              </a:rPr>
              <a:t>ก่อนใช้ การถอดหรือเสียบเต้าเสียบต้องจับที่เต้าเสียบเท่านั้นอย่าจับที่สายไฟ </a:t>
            </a:r>
          </a:p>
          <a:p>
            <a:endParaRPr lang="th-TH" sz="20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7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2411760" y="2204864"/>
            <a:ext cx="5040560" cy="2448272"/>
          </a:xfrm>
        </p:spPr>
        <p:txBody>
          <a:bodyPr/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เครื่องดับเพลิงประเภทผงเคมี</a:t>
            </a:r>
          </a:p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เครื่องดับเพลิงประเภท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น้ำ</a:t>
            </a:r>
          </a:p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เครื่องดับเพลิงประเภท</a:t>
            </a:r>
            <a:r>
              <a:rPr lang="th-TH" dirty="0" err="1" smtClean="0">
                <a:latin typeface="AngsanaUPC" pitchFamily="18" charset="-34"/>
                <a:cs typeface="AngsanaUPC" pitchFamily="18" charset="-34"/>
              </a:rPr>
              <a:t>โฟม</a:t>
            </a:r>
            <a:endParaRPr lang="th-TH" dirty="0" smtClean="0">
              <a:latin typeface="AngsanaUPC" pitchFamily="18" charset="-34"/>
              <a:cs typeface="AngsanaUPC" pitchFamily="18" charset="-34"/>
            </a:endParaRPr>
          </a:p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เครื่องดับเพลิงประเภท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สารเหลวระเหย</a:t>
            </a:r>
          </a:p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เครื่องดับเพลิงประเภท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ก๊าชคาร์บอนไดออกไซด์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114974" y="1196752"/>
            <a:ext cx="2952970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UPC" pitchFamily="18" charset="-34"/>
                <a:cs typeface="AngsanaUPC" pitchFamily="18" charset="-34"/>
              </a:rPr>
              <a:t>ประเภทของถังดับเพลิง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7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3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nsplusengineering.com/images/column_1231083278/spd_2009091383349_b_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864" y="1180703"/>
            <a:ext cx="3810000" cy="34004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8234" y="1628800"/>
            <a:ext cx="4033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	ภายใน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บรรจุผงเคมีแห้งและก๊าซไนโตรเจน ลักษณะน้ำยาที่ฉีดออกมาเป็นฝุ่นละอองสามารถดับเพลิงไหม้ทุกชนิดได้อย่างรวดเร็ว และมีประสิทธิภาพสูง เช่นเพลิงไหม้ที่เกิดจากไม้ กระดาษ สิ่งทอ ยาง น้ำมัน แก๊ส และเครื่องใช้ไฟฟ้าต่างๆ ไม่เป็นอันตรายต่อมนุษย์และสิ่งมีชีวิตทุกประเภท</a:t>
            </a:r>
            <a:br>
              <a:rPr lang="th-TH" sz="2400" dirty="0">
                <a:latin typeface="AngsanaUPC" pitchFamily="18" charset="-34"/>
                <a:cs typeface="AngsanaUPC" pitchFamily="18" charset="-34"/>
              </a:rPr>
            </a:br>
            <a:endParaRPr lang="th-TH" sz="24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230" y="4797152"/>
            <a:ext cx="8031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	เหมาะ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สำหรับใช้ในที่โล่งแจ้ง บ้าน อาคารขนาดใหญ่ โรงงานอุตสาหกรรมโรงเรียน เป็นต้น มีหลายขนาดให้ท่านเลือกใช้ ได้ตามความต้องการ ตั้งแต่ 5 ปอนด์ 10 ปอนด์ และ 15 ปอนด์ </a:t>
            </a:r>
          </a:p>
          <a:p>
            <a:endParaRPr lang="th-TH" sz="24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8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539552" y="980728"/>
            <a:ext cx="345702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AngsanaUPC" pitchFamily="18" charset="-34"/>
                <a:cs typeface="AngsanaUPC" pitchFamily="18" charset="-34"/>
              </a:rPr>
              <a:t>เครื่องดับเพลิงประเภทผงเคมี</a:t>
            </a:r>
          </a:p>
        </p:txBody>
      </p:sp>
    </p:spTree>
    <p:extLst>
      <p:ext uri="{BB962C8B-B14F-4D97-AF65-F5344CB8AC3E}">
        <p14:creationId xmlns:p14="http://schemas.microsoft.com/office/powerpoint/2010/main" val="5766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nsplusengineering.com/images/column_1231083278/%B6%D1%A7%B4%D1%BA%E0%BE%C5%D4%A7%20C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80728"/>
            <a:ext cx="2476500" cy="352839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970958" y="1052736"/>
            <a:ext cx="3457026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AngsanaUPC" pitchFamily="18" charset="-34"/>
                <a:cs typeface="AngsanaUPC" pitchFamily="18" charset="-34"/>
              </a:rPr>
              <a:t>เครื่องดับเพลิงประเภทก๊าชคาร์บอนไดออกไซด์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0958" y="2060848"/>
            <a:ext cx="41771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AngsanaUPC" pitchFamily="18" charset="-34"/>
                <a:cs typeface="AngsanaUPC" pitchFamily="18" charset="-34"/>
              </a:rPr>
              <a:t> 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	น้ำยา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ดับเพลิง เป็นน้ำแข็งแห้ง ที่บรรจุไว้ในถัง ที่ทนแรงดันสูง ประมาณ 1800 </a:t>
            </a:r>
            <a:r>
              <a:rPr lang="en-US" sz="2400" dirty="0">
                <a:latin typeface="AngsanaUPC" pitchFamily="18" charset="-34"/>
                <a:cs typeface="AngsanaUPC" pitchFamily="18" charset="-34"/>
              </a:rPr>
              <a:t>PSI 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ต่อตารางนิ้ว ที่ปลายสายฉีด จะมีลักษณะเป็นกระบอกหรือกรวย เวลาฉีด ลักษณะน้ำยาที่ออกมา จะเป็นหมอกหิมะ ที่ไล่ความร้อน และออกซิเจน สามารถใช้กับไฟชนิด </a:t>
            </a:r>
            <a:r>
              <a:rPr lang="en-US" sz="2400" dirty="0">
                <a:latin typeface="AngsanaUPC" pitchFamily="18" charset="-34"/>
                <a:cs typeface="AngsanaUPC" pitchFamily="18" charset="-34"/>
              </a:rPr>
              <a:t>B C</a:t>
            </a:r>
            <a:br>
              <a:rPr lang="en-US" sz="2400" dirty="0">
                <a:latin typeface="AngsanaUPC" pitchFamily="18" charset="-34"/>
                <a:cs typeface="AngsanaUPC" pitchFamily="18" charset="-34"/>
              </a:rPr>
            </a:br>
            <a:endParaRPr lang="th-TH" sz="2400" dirty="0">
              <a:latin typeface="AngsanaUPC" pitchFamily="18" charset="-34"/>
              <a:cs typeface="AngsanaUPC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15616" y="4509120"/>
                <a:ext cx="708501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dirty="0" smtClean="0">
                    <a:latin typeface="AngsanaUPC" pitchFamily="18" charset="-34"/>
                    <a:cs typeface="AngsanaUPC" pitchFamily="18" charset="-34"/>
                  </a:rPr>
                  <a:t>	เหมาะ</a:t>
                </a:r>
                <a:r>
                  <a:rPr lang="th-TH" sz="2400" dirty="0">
                    <a:latin typeface="AngsanaUPC" pitchFamily="18" charset="-34"/>
                    <a:cs typeface="AngsanaUPC" pitchFamily="18" charset="-34"/>
                  </a:rPr>
                  <a:t>สำหรับใช้ภายในอาคาร ไฟที่เกิดจากแก๊ส น้ำมัน และไฟฟ้า เครื่องดับเพลิงชนิด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cs typeface="AngsanaUPC" pitchFamily="18" charset="-34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AngsanaUPC" pitchFamily="18" charset="-34"/>
                          </a:rPr>
                          <m:t>𝐶𝑂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AngsanaUPC" pitchFamily="18" charset="-34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AngsanaUPC" pitchFamily="18" charset="-34"/>
                    <a:cs typeface="AngsanaUPC" pitchFamily="18" charset="-34"/>
                  </a:rPr>
                  <a:t> </a:t>
                </a:r>
                <a:r>
                  <a:rPr lang="th-TH" sz="2400" dirty="0">
                    <a:latin typeface="AngsanaUPC" pitchFamily="18" charset="-34"/>
                    <a:cs typeface="AngsanaUPC" pitchFamily="18" charset="-34"/>
                  </a:rPr>
                  <a:t>มีหลายขนาดให้ท่านเลือกใช้ ได้ตามความต้องการ ตั้งแต่ 5 ปอนด์ 10 ปอนด์ และ 15 ปอนด์</a:t>
                </a:r>
              </a:p>
              <a:p>
                <a:endParaRPr lang="th-TH" sz="2400" dirty="0">
                  <a:latin typeface="AngsanaUPC" pitchFamily="18" charset="-34"/>
                  <a:cs typeface="AngsanaUPC" pitchFamily="18" charset="-34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509120"/>
                <a:ext cx="7085012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291" t="-3113" r="-197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8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970958" y="1052736"/>
            <a:ext cx="3889074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AngsanaUPC" pitchFamily="18" charset="-34"/>
                <a:cs typeface="AngsanaUPC" pitchFamily="18" charset="-34"/>
              </a:rPr>
              <a:t>เครื่องดับเพลิงประเภทสารเหลว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ระเหย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บีซี</a:t>
            </a:r>
            <a:r>
              <a:rPr lang="th-TH" dirty="0" err="1">
                <a:latin typeface="AngsanaUPC" pitchFamily="18" charset="-34"/>
                <a:cs typeface="AngsanaUPC" pitchFamily="18" charset="-34"/>
              </a:rPr>
              <a:t>เอฟ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 ฮาลอน1211</a:t>
            </a:r>
          </a:p>
        </p:txBody>
      </p:sp>
      <p:pic>
        <p:nvPicPr>
          <p:cNvPr id="17410" name="Picture 2" descr="http://www.nsplusengineering.com/images/column_1231083278/Ha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5"/>
            <a:ext cx="3606097" cy="230425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2110204"/>
            <a:ext cx="460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	บรรจุ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ถังสีเหลือง ใช้ดับเพลิงได้ดีโดย คุณสมบัติของสารเคมีคือ มีความเย็นจัด และมีประสิทธิภาพ ทำลายออกซิเจนที่ทำให้ติดไฟ น้ำยาชนิดนี้ ไม่ทิ้งคราบสกปรก หลังการดับเพลิงและสามารถใช้ได้หลายครั้ง</a:t>
            </a:r>
            <a:br>
              <a:rPr lang="th-TH" sz="2400" dirty="0">
                <a:latin typeface="AngsanaUPC" pitchFamily="18" charset="-34"/>
                <a:cs typeface="AngsanaUPC" pitchFamily="18" charset="-34"/>
              </a:rPr>
            </a:br>
            <a:r>
              <a:rPr lang="th-TH" sz="2400" dirty="0">
                <a:latin typeface="AngsanaUPC" pitchFamily="18" charset="-34"/>
                <a:cs typeface="AngsanaUPC" pitchFamily="18" charset="-34"/>
              </a:rPr>
              <a:t>เหมาะสำหรับใช้กับสถานที่ ที่ใช้อุปกรณ์คอมพิวเตอร์ และอุปกรณ์สื่อสาร ในอุตสาหกรรม </a:t>
            </a:r>
            <a:r>
              <a:rPr lang="th-TH" sz="2400" dirty="0" err="1">
                <a:latin typeface="AngsanaUPC" pitchFamily="18" charset="-34"/>
                <a:cs typeface="AngsanaUPC" pitchFamily="18" charset="-34"/>
              </a:rPr>
              <a:t>อิเลค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โทรนิกส์ เรือ เครื่องบิน และ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รถถัง</a:t>
            </a:r>
            <a:endParaRPr lang="th-TH" sz="24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3666" y="5028852"/>
            <a:ext cx="756676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	ข้อเสีย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ของน้ำยาดับเพลิงชนิดนี้คือ มีสาร </a:t>
            </a:r>
            <a:r>
              <a:rPr lang="en-US" sz="2400" dirty="0">
                <a:latin typeface="AngsanaUPC" pitchFamily="18" charset="-34"/>
                <a:cs typeface="AngsanaUPC" pitchFamily="18" charset="-34"/>
              </a:rPr>
              <a:t>CFC 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ที่ส่งผลกระทบต่อสภาพแวดล้อม "กระทรวงอุตสาหกรรมได้ห้ามใช้สารในกลุ่ม </a:t>
            </a:r>
            <a:r>
              <a:rPr lang="en-US" sz="2400" dirty="0">
                <a:latin typeface="AngsanaUPC" pitchFamily="18" charset="-34"/>
                <a:cs typeface="AngsanaUPC" pitchFamily="18" charset="-34"/>
              </a:rPr>
              <a:t>CFF-11,CFC-12 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และควบคุมการนำเข้าของสารที่ทำลายชั้นโอโซนในปี 2541 ส่วน </a:t>
            </a:r>
            <a:r>
              <a:rPr lang="en-US" sz="2400" dirty="0">
                <a:latin typeface="AngsanaUPC" pitchFamily="18" charset="-34"/>
                <a:cs typeface="AngsanaUPC" pitchFamily="18" charset="-34"/>
              </a:rPr>
              <a:t>CFC-113,CFC-114,CFC-115 </a:t>
            </a:r>
            <a:r>
              <a:rPr lang="th-TH" sz="2400" dirty="0" err="1">
                <a:latin typeface="AngsanaUPC" pitchFamily="18" charset="-34"/>
                <a:cs typeface="AngsanaUPC" pitchFamily="18" charset="-34"/>
              </a:rPr>
              <a:t>เมทิลคลอ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โรฟอร์มและสารฮาลอน เลิกใช้ในปี 2541"</a:t>
            </a:r>
          </a:p>
          <a:p>
            <a:endParaRPr lang="th-TH" sz="24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8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4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0958" y="1661304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	เป็น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สารดับเพลิงที่ใช้ทดแทนสารฮาลอน 1211 ไม่ทำลายชั้นโอโซนและเป็นมิตรต่อสิ่งแวดล้อม สามารถใช้กับไฟชนิด </a:t>
            </a:r>
            <a:r>
              <a:rPr lang="en-US" sz="2400" dirty="0">
                <a:latin typeface="AngsanaUPC" pitchFamily="18" charset="-34"/>
                <a:cs typeface="AngsanaUPC" pitchFamily="18" charset="-34"/>
              </a:rPr>
              <a:t>A B 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และ </a:t>
            </a:r>
            <a:r>
              <a:rPr lang="en-US" sz="2400" dirty="0">
                <a:latin typeface="AngsanaUPC" pitchFamily="18" charset="-34"/>
                <a:cs typeface="AngsanaUPC" pitchFamily="18" charset="-34"/>
              </a:rPr>
              <a:t>C 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ลักษณะการฉีดออกเป็นแก๊สเหลวระเหย น้ำยาชนิดนี้ ไม่ทิ้งคราบสกปรก ไม่ทำลายสิ่งของเครื่องใช้ หลังการดับเพลิงและสามารถใช้ได้หลายครั้ง </a:t>
            </a:r>
            <a:br>
              <a:rPr lang="th-TH" sz="2400" dirty="0">
                <a:latin typeface="AngsanaUPC" pitchFamily="18" charset="-34"/>
                <a:cs typeface="AngsanaUPC" pitchFamily="18" charset="-34"/>
              </a:rPr>
            </a:br>
            <a:endParaRPr lang="th-TH" sz="24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0958" y="4614227"/>
            <a:ext cx="7273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	เหมาะ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สำหรับใช้กับสถานที่ ที่ใช้อุปกรณ์คอมพิวเตอร์ และอุปกรณ์สื่อสาร ในอุตสาหกรรม </a:t>
            </a:r>
            <a:r>
              <a:rPr lang="th-TH" sz="2400" dirty="0" err="1">
                <a:latin typeface="AngsanaUPC" pitchFamily="18" charset="-34"/>
                <a:cs typeface="AngsanaUPC" pitchFamily="18" charset="-34"/>
              </a:rPr>
              <a:t>อิเลค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โทรนิกส์ เรือ เครื่องบิน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970958" y="1052736"/>
            <a:ext cx="316899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AngsanaUPC" pitchFamily="18" charset="-34"/>
                <a:cs typeface="AngsanaUPC" pitchFamily="18" charset="-34"/>
              </a:rPr>
              <a:t>ถังดับเพลิงชนิด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HCFC-123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8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  <p:pic>
        <p:nvPicPr>
          <p:cNvPr id="5122" name="Picture 2" descr="http://piromsub.com/image/cache/data/nk-safety/nk-safety-abffc-500x5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551" y="1484784"/>
            <a:ext cx="2736304" cy="273630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1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nsplusengineering.com/images/column_1231083278/BF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24744"/>
            <a:ext cx="3380715" cy="216024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412776"/>
            <a:ext cx="46085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	บรรจุ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ถังสีเขียว น้ำยาเป็นสารเหลวระเหยชนิด </a:t>
            </a:r>
            <a:r>
              <a:rPr lang="en-US" sz="2400" dirty="0">
                <a:latin typeface="AngsanaUPC" pitchFamily="18" charset="-34"/>
                <a:cs typeface="AngsanaUPC" pitchFamily="18" charset="-34"/>
              </a:rPr>
              <a:t>BF 2000 (FE 36) 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สำหรับเครื่องดับเพลิงชนิดหูหิ้ว น้ำยาดับเพลิงชนิดทดแทนนี้ ได้รับการยอมรับว่าไม่ส่งผลกระทบต่อสิ่งแวดล้อม ประสิทธิภาพ การทดสอบโดยใช้ </a:t>
            </a:r>
            <a:r>
              <a:rPr lang="en-US" sz="2400" dirty="0">
                <a:latin typeface="AngsanaUPC" pitchFamily="18" charset="-34"/>
                <a:cs typeface="AngsanaUPC" pitchFamily="18" charset="-34"/>
              </a:rPr>
              <a:t>cup-burn 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ชี้ให้เห็นว่าน้ำยา </a:t>
            </a:r>
            <a:r>
              <a:rPr lang="en-US" sz="2400" dirty="0">
                <a:latin typeface="AngsanaUPC" pitchFamily="18" charset="-34"/>
                <a:cs typeface="AngsanaUPC" pitchFamily="18" charset="-34"/>
              </a:rPr>
              <a:t>BF 2000 (FE 36) 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จะต้องมีความเข้มข้น อย่างน้อยร้อยละ 7.5 ในการใช้สารดับเพลิง ในการทดสอบแบบ </a:t>
            </a:r>
            <a:r>
              <a:rPr lang="en-US" sz="2400" dirty="0">
                <a:latin typeface="AngsanaUPC" pitchFamily="18" charset="-34"/>
                <a:cs typeface="AngsanaUPC" pitchFamily="18" charset="-34"/>
              </a:rPr>
              <a:t>scale-up 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ได้พิสูจน์ว่าน้ำยา </a:t>
            </a:r>
            <a:r>
              <a:rPr lang="en-US" sz="2400" dirty="0">
                <a:latin typeface="AngsanaUPC" pitchFamily="18" charset="-34"/>
                <a:cs typeface="AngsanaUPC" pitchFamily="18" charset="-34"/>
              </a:rPr>
              <a:t>BE 2000 (FE 36) 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สามารถใช้ได้กับไฟชนิด </a:t>
            </a:r>
            <a:r>
              <a:rPr lang="en-US" sz="2400" dirty="0">
                <a:latin typeface="AngsanaUPC" pitchFamily="18" charset="-34"/>
                <a:cs typeface="AngsanaUPC" pitchFamily="18" charset="-34"/>
              </a:rPr>
              <a:t>A B 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และ </a:t>
            </a:r>
            <a:r>
              <a:rPr lang="en-US" sz="2400" dirty="0">
                <a:latin typeface="AngsanaUPC" pitchFamily="18" charset="-34"/>
                <a:cs typeface="AngsanaUPC" pitchFamily="18" charset="-34"/>
              </a:rPr>
              <a:t>C , BF 2000 (FE 36) 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ไม่แสดง</a:t>
            </a:r>
            <a:r>
              <a:rPr lang="th-TH" sz="2400" dirty="0" err="1">
                <a:latin typeface="AngsanaUPC" pitchFamily="18" charset="-34"/>
                <a:cs typeface="AngsanaUPC" pitchFamily="18" charset="-34"/>
              </a:rPr>
              <a:t>ปฎิกิริยา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กับวัสดุก่อสร้างโดยทั่วไป เช่น </a:t>
            </a:r>
            <a:r>
              <a:rPr lang="th-TH" sz="2400" dirty="0" err="1">
                <a:latin typeface="AngsanaUPC" pitchFamily="18" charset="-34"/>
                <a:cs typeface="AngsanaUPC" pitchFamily="18" charset="-34"/>
              </a:rPr>
              <a:t>อลูมินั่มสตีล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 ทองแดง ในระดับ</a:t>
            </a:r>
            <a:r>
              <a:rPr lang="th-TH" sz="2400" dirty="0" err="1">
                <a:latin typeface="AngsanaUPC" pitchFamily="18" charset="-34"/>
                <a:cs typeface="AngsanaUPC" pitchFamily="18" charset="-34"/>
              </a:rPr>
              <a:t>อุณ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ภูมิปกติ เครื่องดับเพลิงชนิด </a:t>
            </a:r>
            <a:r>
              <a:rPr lang="en-US" sz="2400" dirty="0">
                <a:latin typeface="AngsanaUPC" pitchFamily="18" charset="-34"/>
                <a:cs typeface="AngsanaUPC" pitchFamily="18" charset="-34"/>
              </a:rPr>
              <a:t>BF 2000 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ลักษณะการฉีดออกเป็นแก๊สเหลวระเหย น้ำยาชนิดนี้ ไม่ทิ้งคราบสกปรก ไม่ทำลายสิ่งของเครื่องใช้ หลังการดับเพลิงและสามารถใช้ได้หลายครั้ง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0152" y="4149080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	เหมาะ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สำหรับ ที่ใช้อุปกรณ์คอมพิวเตอร์ และอุปกรณ์สื่อสาร ในอุตสาหกรรม </a:t>
            </a:r>
            <a:r>
              <a:rPr lang="th-TH" sz="2400" dirty="0" err="1">
                <a:latin typeface="AngsanaUPC" pitchFamily="18" charset="-34"/>
                <a:cs typeface="AngsanaUPC" pitchFamily="18" charset="-34"/>
              </a:rPr>
              <a:t>อิเลค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โทรนิกส์ เรือ เครื่องบิน และรถถัง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8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970958" y="692696"/>
            <a:ext cx="316899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AngsanaUPC" pitchFamily="18" charset="-34"/>
                <a:cs typeface="AngsanaUPC" pitchFamily="18" charset="-34"/>
              </a:rPr>
              <a:t>ถังดับเพลิงชนิด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HCFC-123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34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nsplusengineering.com/images/column_1231083278/12771766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76610"/>
            <a:ext cx="1238250" cy="267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412776"/>
            <a:ext cx="40324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AngsanaUPC" pitchFamily="18" charset="-34"/>
                <a:cs typeface="AngsanaUPC" pitchFamily="18" charset="-34"/>
              </a:rPr>
              <a:t>ตัวถังดับเพลิงทำ</a:t>
            </a:r>
            <a:r>
              <a:rPr lang="th-TH" sz="2400" dirty="0" err="1">
                <a:latin typeface="AngsanaUPC" pitchFamily="18" charset="-34"/>
                <a:cs typeface="AngsanaUPC" pitchFamily="18" charset="-34"/>
              </a:rPr>
              <a:t>ด้วยส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แตน</a:t>
            </a:r>
            <a:r>
              <a:rPr lang="th-TH" sz="2400" dirty="0" err="1">
                <a:latin typeface="AngsanaUPC" pitchFamily="18" charset="-34"/>
                <a:cs typeface="AngsanaUPC" pitchFamily="18" charset="-34"/>
              </a:rPr>
              <a:t>เลส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 ภายในเป็นน้ำยา</a:t>
            </a:r>
            <a:r>
              <a:rPr lang="th-TH" sz="2400" dirty="0" err="1">
                <a:latin typeface="AngsanaUPC" pitchFamily="18" charset="-34"/>
                <a:cs typeface="AngsanaUPC" pitchFamily="18" charset="-34"/>
              </a:rPr>
              <a:t>โฟม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 โดยแรงดันที่อัดไว้จะดันน้ำผสม</a:t>
            </a:r>
            <a:r>
              <a:rPr lang="th-TH" sz="2400" dirty="0" err="1">
                <a:latin typeface="AngsanaUPC" pitchFamily="18" charset="-34"/>
                <a:cs typeface="AngsanaUPC" pitchFamily="18" charset="-34"/>
              </a:rPr>
              <a:t>กันโฟม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ยิงผ่านหัวฉีดฝักบัวพ่นออกมาเป็นฟองกระจาย ไปปกคลุมบริเวณที่เกิดเพลิงไหม้ ทำให้เกิดการอับอากาศ ทำให้ไฟขาดออกซิเจนและลดความร้อน มีคุณสมบัติพิเศษโดยมีแผ่นฟิล์มน้ำปิดไอเชื้อเพลิงปกคลุมไม่ให้ไฟย้อนติดขึ้นมาอีกสามารถใช้ได้กับไฟชนิด </a:t>
            </a:r>
            <a:r>
              <a:rPr lang="en-US" sz="2400" dirty="0">
                <a:latin typeface="AngsanaUPC" pitchFamily="18" charset="-34"/>
                <a:cs typeface="AngsanaUPC" pitchFamily="18" charset="-34"/>
              </a:rPr>
              <a:t>A B </a:t>
            </a:r>
            <a:br>
              <a:rPr lang="en-US" sz="2400" dirty="0">
                <a:latin typeface="AngsanaUPC" pitchFamily="18" charset="-34"/>
                <a:cs typeface="AngsanaUPC" pitchFamily="18" charset="-34"/>
              </a:rPr>
            </a:br>
            <a:r>
              <a:rPr lang="th-TH" sz="2400" dirty="0">
                <a:latin typeface="AngsanaUPC" pitchFamily="18" charset="-34"/>
                <a:cs typeface="AngsanaUPC" pitchFamily="18" charset="-34"/>
              </a:rPr>
              <a:t>เหมาะสำหรับ บ้านพักอาศัย ร้านจำหน่ายน้ำมันและสี ปั้มน้ำมัน หรือดับไฟที่เกิดจากน้ำมันชนิดต่างๆ น้ำ</a:t>
            </a:r>
            <a:r>
              <a:rPr lang="th-TH" sz="2400" dirty="0" err="1">
                <a:latin typeface="AngsanaUPC" pitchFamily="18" charset="-34"/>
                <a:cs typeface="AngsanaUPC" pitchFamily="18" charset="-34"/>
              </a:rPr>
              <a:t>ยาโฟม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ชนิดนี้ห้ามดับเพลิงที่เกิดจากระบบไฟฟ้าเด็ดขาด เพราะเป็นสื่อนำกระแสไฟฟ้า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7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970958" y="692696"/>
            <a:ext cx="316899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เครื่องดับเพลิงประเภท</a:t>
            </a:r>
            <a:r>
              <a:rPr lang="th-TH" dirty="0" err="1">
                <a:latin typeface="AngsanaUPC" pitchFamily="18" charset="-34"/>
                <a:cs typeface="AngsanaUPC" pitchFamily="18" charset="-34"/>
              </a:rPr>
              <a:t>โฟม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945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1114974" y="1196752"/>
            <a:ext cx="208887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เมื่อพบไฟไหม้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192665"/>
            <a:ext cx="71287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ตั้งสติและประเมินความเสี่ยงอย่างรวดเร็ว</a:t>
            </a:r>
          </a:p>
          <a:p>
            <a:pPr marL="457200" indent="-457200">
              <a:buFontTx/>
              <a:buChar char="-"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หากสามารถดับไฟด้วยตนเองได้อย่างปลอดภัย  ให้เลือกทำทันที</a:t>
            </a:r>
          </a:p>
          <a:p>
            <a:pPr marL="457200" indent="-457200">
              <a:buFontTx/>
              <a:buChar char="-"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ใช้เครื่องดับเพลิงประจำห้องปฏิบัติการ  โดยเลือกให้เหมาะสมกับชนิดเพลิงไหม้</a:t>
            </a:r>
          </a:p>
          <a:p>
            <a:pPr marL="457200" indent="-457200">
              <a:buFontTx/>
              <a:buChar char="-"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หากไม้สามารถดับไฟได้ด้วยตนเอง  ต้องรีบส่งสัญญาณเตือนไฟไหม้ จากจุดที่อยู่ใกล้มือที่สุด โดยการกดปุ่มแล้วปฏิบัติตามวิธีการหนีไฟ</a:t>
            </a:r>
          </a:p>
          <a:p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6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1122366" y="1340768"/>
            <a:ext cx="208887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UPC" pitchFamily="18" charset="-34"/>
                <a:cs typeface="AngsanaUPC" pitchFamily="18" charset="-34"/>
              </a:rPr>
              <a:t>วิธีการดับเพลิง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060848"/>
            <a:ext cx="74888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ระบุต้นตอของไฟ</a:t>
            </a:r>
          </a:p>
          <a:p>
            <a:pPr marL="457200" indent="-457200">
              <a:buFontTx/>
              <a:buChar char="-"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ปิดสวิตช์ไฟฟ้าหลัก</a:t>
            </a:r>
            <a:r>
              <a:rPr lang="th-TH" dirty="0" err="1" smtClean="0">
                <a:latin typeface="AngsanaUPC" pitchFamily="18" charset="-34"/>
                <a:cs typeface="AngsanaUPC" pitchFamily="18" charset="-34"/>
              </a:rPr>
              <a:t>หรือคัตเอ๊าต์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 ปิดวาล์วถังแก๊สหรือท่อแก๊ส  เคลื่อนย้ายเชื้อเพลิงออกห่างจากบริเวณไฟไหม้</a:t>
            </a:r>
          </a:p>
          <a:p>
            <a:pPr marL="457200" indent="-457200">
              <a:buFontTx/>
              <a:buChar char="-"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ดับไฟโดยใช้อุปกรณ์ดับเพลิงที่เหมาะสมกับชนิดของไฟ</a:t>
            </a:r>
          </a:p>
          <a:p>
            <a:pPr marL="457200" indent="-457200">
              <a:buFontTx/>
              <a:buChar char="-"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หากไฟลุกไหม้บนร่างกายให้นอนราบกลิ้งไปมาบนพื้นห้อง  และช่วยกันเอาผ้าเปียกหรือผ้าหนาๆ คลุม  </a:t>
            </a:r>
            <a:r>
              <a:rPr lang="th-TH" b="1" u="sng" dirty="0" smtClean="0">
                <a:latin typeface="AngsanaUPC" pitchFamily="18" charset="-34"/>
                <a:cs typeface="AngsanaUPC" pitchFamily="18" charset="-34"/>
              </a:rPr>
              <a:t>อย่าวิ่ง</a:t>
            </a:r>
            <a:r>
              <a:rPr lang="en-US" b="1" u="sng" dirty="0" smtClean="0">
                <a:latin typeface="AngsanaUPC" pitchFamily="18" charset="-34"/>
                <a:cs typeface="AngsanaUPC" pitchFamily="18" charset="-34"/>
              </a:rPr>
              <a:t>!</a:t>
            </a:r>
            <a:endParaRPr lang="th-TH" b="1" u="sng" dirty="0" smtClean="0">
              <a:latin typeface="AngsanaUPC" pitchFamily="18" charset="-34"/>
              <a:cs typeface="AngsanaUPC" pitchFamily="18" charset="-34"/>
            </a:endParaRPr>
          </a:p>
          <a:p>
            <a:pPr marL="457200" indent="-457200">
              <a:buFontTx/>
              <a:buChar char="-"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หากไม่แน่ใจว่าจะดับไฟด้วยตนเองได้อย่างปลอดภัย  </a:t>
            </a:r>
            <a:r>
              <a:rPr lang="th-TH" b="1" u="sng" dirty="0" smtClean="0">
                <a:latin typeface="AngsanaUPC" pitchFamily="18" charset="-34"/>
                <a:cs typeface="AngsanaUPC" pitchFamily="18" charset="-34"/>
              </a:rPr>
              <a:t>อย่าทำ</a:t>
            </a:r>
            <a:r>
              <a:rPr lang="en-US" b="1" u="sng" dirty="0" smtClean="0">
                <a:latin typeface="AngsanaUPC" pitchFamily="18" charset="-34"/>
                <a:cs typeface="AngsanaUPC" pitchFamily="18" charset="-34"/>
              </a:rPr>
              <a:t>!</a:t>
            </a:r>
            <a:endParaRPr lang="th-TH" b="1" u="sng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6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1114974" y="404664"/>
            <a:ext cx="208887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การใช้ถังดับเพลิง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993" y="11947"/>
            <a:ext cx="4759439" cy="672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556792"/>
            <a:ext cx="30243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-  ดูตำแหน่งการติดตั้งอุปกรณ์ถังดับเพลิงตามแผนที่ของแต่ละชั้น ผู้ทำปฏิบัติการควรทราบชนิดและตำแหน่งของ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อุปกรณ์ถัง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ดับเพลิงที่อยู่ใกล้ที่เกิดเหตุมากที่สุด</a:t>
            </a:r>
          </a:p>
          <a:p>
            <a:endParaRPr lang="th-TH" sz="2400" dirty="0" smtClean="0">
              <a:latin typeface="AngsanaUPC" pitchFamily="18" charset="-34"/>
              <a:cs typeface="AngsanaUPC" pitchFamily="18" charset="-34"/>
            </a:endParaRPr>
          </a:p>
          <a:p>
            <a:endParaRPr lang="th-TH" sz="2400" dirty="0" smtClean="0">
              <a:latin typeface="AngsanaUPC" pitchFamily="18" charset="-34"/>
              <a:cs typeface="AngsanaUPC" pitchFamily="18" charset="-34"/>
            </a:endParaRPr>
          </a:p>
          <a:p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-  หันหน้าเข้าหากองไฟและยืนห่างประมาณ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6-7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ฟุต และทำตามขั้นตอนดังรูป</a:t>
            </a:r>
          </a:p>
          <a:p>
            <a:endParaRPr lang="th-TH" sz="2400" dirty="0" smtClean="0">
              <a:latin typeface="AngsanaUPC" pitchFamily="18" charset="-34"/>
              <a:cs typeface="AngsanaUPC" pitchFamily="18" charset="-34"/>
            </a:endParaRPr>
          </a:p>
          <a:p>
            <a:endParaRPr lang="th-TH" sz="2400" dirty="0"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83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83568" y="2073037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AngsanaUPC" pitchFamily="18" charset="-34"/>
                <a:cs typeface="AngsanaUPC" pitchFamily="18" charset="-34"/>
              </a:rPr>
              <a:t> (9) การทดลองที่ใช้ความร้อนจากตะเกียงและแก๊ส ต้อง</a:t>
            </a:r>
            <a:r>
              <a:rPr lang="th-TH" sz="2400" dirty="0" err="1">
                <a:latin typeface="AngsanaUPC" pitchFamily="18" charset="-34"/>
                <a:cs typeface="AngsanaUPC" pitchFamily="18" charset="-34"/>
              </a:rPr>
              <a:t>ทํา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ด้วยความระมัดระวังเป็นพิเศษ ไม่ริน </a:t>
            </a:r>
          </a:p>
          <a:p>
            <a:r>
              <a:rPr lang="th-TH" sz="2400" dirty="0">
                <a:latin typeface="AngsanaUPC" pitchFamily="18" charset="-34"/>
                <a:cs typeface="AngsanaUPC" pitchFamily="18" charset="-34"/>
              </a:rPr>
              <a:t>ของเหลวที่ติดไฟง่ายใกล้เปลวไฟ ไม่มองลงในภาชนะขณะที่ตั้งไฟ ขณะเผาสารในหลอดทดลอง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ต้องหัน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ปากหลอดไปในบริเวณที่ไม่มีผู้อื่นอยู่ และดับตะเกียงหรือปิดแก๊สทันทีเมื่อเลิกใช้งาน </a:t>
            </a:r>
          </a:p>
          <a:p>
            <a:r>
              <a:rPr lang="th-TH" sz="2400" dirty="0">
                <a:latin typeface="AngsanaUPC" pitchFamily="18" charset="-34"/>
                <a:cs typeface="AngsanaUPC" pitchFamily="18" charset="-34"/>
              </a:rPr>
              <a:t> (10) สารเคมีทุกชนิดในห้องปฏิบัติการเป็นอันตราย ไม่สัมผัส ชิม หรือสูดดมสารเคมีใด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ๆนอกจาก</a:t>
            </a:r>
            <a:endParaRPr lang="th-TH" sz="2400" dirty="0">
              <a:latin typeface="AngsanaUPC" pitchFamily="18" charset="-34"/>
              <a:cs typeface="AngsanaUPC" pitchFamily="18" charset="-34"/>
            </a:endParaRPr>
          </a:p>
          <a:p>
            <a:r>
              <a:rPr lang="th-TH" sz="2400" dirty="0">
                <a:latin typeface="AngsanaUPC" pitchFamily="18" charset="-34"/>
                <a:cs typeface="AngsanaUPC" pitchFamily="18" charset="-34"/>
              </a:rPr>
              <a:t>จะได้รับ</a:t>
            </a:r>
            <a:r>
              <a:rPr lang="th-TH" sz="2400" dirty="0" err="1">
                <a:latin typeface="AngsanaUPC" pitchFamily="18" charset="-34"/>
                <a:cs typeface="AngsanaUPC" pitchFamily="18" charset="-34"/>
              </a:rPr>
              <a:t>คําแนะนํา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ที่ถูกต้องแล้ว และไม่</a:t>
            </a:r>
            <a:r>
              <a:rPr lang="th-TH" sz="2400" dirty="0" err="1">
                <a:latin typeface="AngsanaUPC" pitchFamily="18" charset="-34"/>
                <a:cs typeface="AngsanaUPC" pitchFamily="18" charset="-34"/>
              </a:rPr>
              <a:t>นํา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สารเคมีใด ๆออกจากห้องปฏิบัติการ </a:t>
            </a:r>
          </a:p>
          <a:p>
            <a:r>
              <a:rPr lang="th-TH" sz="2400" dirty="0">
                <a:latin typeface="AngsanaUPC" pitchFamily="18" charset="-34"/>
                <a:cs typeface="AngsanaUPC" pitchFamily="18" charset="-34"/>
              </a:rPr>
              <a:t> (11)  ตรวจสอบสลากที่ปิดขวดสารเคมีทุกครั้งก่อน</a:t>
            </a:r>
            <a:r>
              <a:rPr lang="th-TH" sz="2400" dirty="0" err="1">
                <a:latin typeface="AngsanaUPC" pitchFamily="18" charset="-34"/>
                <a:cs typeface="AngsanaUPC" pitchFamily="18" charset="-34"/>
              </a:rPr>
              <a:t>นํามาใช้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  รินหรือตักสารออกมาในปริมาณที่</a:t>
            </a:r>
          </a:p>
          <a:p>
            <a:r>
              <a:rPr lang="th-TH" sz="2400" dirty="0">
                <a:latin typeface="AngsanaUPC" pitchFamily="18" charset="-34"/>
                <a:cs typeface="AngsanaUPC" pitchFamily="18" charset="-34"/>
              </a:rPr>
              <a:t>พอใช้เท่านั้น ไม่เทสารเคมีที่เหลือกลับขวดเดิม และไม่</a:t>
            </a:r>
            <a:r>
              <a:rPr lang="th-TH" sz="2400" dirty="0" err="1">
                <a:latin typeface="AngsanaUPC" pitchFamily="18" charset="-34"/>
                <a:cs typeface="AngsanaUPC" pitchFamily="18" charset="-34"/>
              </a:rPr>
              <a:t>เทนํ้า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ลงในกรด </a:t>
            </a:r>
          </a:p>
          <a:p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1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2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)  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เมื่อเกิดอุบัติเหตุหรือมีความผิดปกติใด  ๆ  เกิดขึ้นให้รายงานครูทันทีและ</a:t>
            </a:r>
            <a:r>
              <a:rPr lang="th-TH" sz="2400" dirty="0" err="1">
                <a:latin typeface="AngsanaUPC" pitchFamily="18" charset="-34"/>
                <a:cs typeface="AngsanaUPC" pitchFamily="18" charset="-34"/>
              </a:rPr>
              <a:t>ดําเนินการ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ปฐม</a:t>
            </a:r>
          </a:p>
          <a:p>
            <a:r>
              <a:rPr lang="th-TH" sz="2400" dirty="0">
                <a:latin typeface="AngsanaUPC" pitchFamily="18" charset="-34"/>
                <a:cs typeface="AngsanaUPC" pitchFamily="18" charset="-34"/>
              </a:rPr>
              <a:t>พยาบาลอย่างถูกวิธีด้วย </a:t>
            </a:r>
          </a:p>
          <a:p>
            <a:r>
              <a:rPr lang="th-TH" sz="2400" dirty="0">
                <a:latin typeface="AngsanaUPC" pitchFamily="18" charset="-34"/>
                <a:cs typeface="AngsanaUPC" pitchFamily="18" charset="-34"/>
              </a:rPr>
              <a:t> (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1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3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)  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เมื่อ</a:t>
            </a:r>
            <a:r>
              <a:rPr lang="th-TH" sz="2400" dirty="0" err="1">
                <a:latin typeface="AngsanaUPC" pitchFamily="18" charset="-34"/>
                <a:cs typeface="AngsanaUPC" pitchFamily="18" charset="-34"/>
              </a:rPr>
              <a:t>ทํา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การทดลองเสร็จแล้ว  ต้อง</a:t>
            </a:r>
            <a:r>
              <a:rPr lang="th-TH" sz="2400" dirty="0" err="1">
                <a:latin typeface="AngsanaUPC" pitchFamily="18" charset="-34"/>
                <a:cs typeface="AngsanaUPC" pitchFamily="18" charset="-34"/>
              </a:rPr>
              <a:t>ทํา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ความสะอาดเครื่องมือและเก็บเข้าที่เดิมทุกครั้ง  </a:t>
            </a:r>
            <a:r>
              <a:rPr lang="th-TH" sz="2400" dirty="0" err="1">
                <a:latin typeface="AngsanaUPC" pitchFamily="18" charset="-34"/>
                <a:cs typeface="AngsanaUPC" pitchFamily="18" charset="-34"/>
              </a:rPr>
              <a:t>ทํา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ความ</a:t>
            </a:r>
          </a:p>
          <a:p>
            <a:r>
              <a:rPr lang="th-TH" sz="2400" dirty="0">
                <a:latin typeface="AngsanaUPC" pitchFamily="18" charset="-34"/>
                <a:cs typeface="AngsanaUPC" pitchFamily="18" charset="-34"/>
              </a:rPr>
              <a:t>สะอาดโต๊ะ</a:t>
            </a:r>
            <a:r>
              <a:rPr lang="th-TH" sz="2400" dirty="0" err="1">
                <a:latin typeface="AngsanaUPC" pitchFamily="18" charset="-34"/>
                <a:cs typeface="AngsanaUPC" pitchFamily="18" charset="-34"/>
              </a:rPr>
              <a:t>ทํา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ปฏิบัติการและสอดเก้าอี้เข้าใต้โต๊ะ ล้างมือด้วยสบู่ </a:t>
            </a:r>
            <a:r>
              <a:rPr lang="th-TH" sz="2400" dirty="0" err="1">
                <a:latin typeface="AngsanaUPC" pitchFamily="18" charset="-34"/>
                <a:cs typeface="AngsanaUPC" pitchFamily="18" charset="-34"/>
              </a:rPr>
              <a:t>และนํ้า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ก่อนออกจากห้องปฏิบัติการ </a:t>
            </a:r>
            <a:endParaRPr lang="th-TH" sz="24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1114974" y="1196752"/>
            <a:ext cx="489718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ข้อปฏิบัติเกี่ยวกับการใช้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ห้องปฏิบัติการ  (ต่อ)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6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1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1114974" y="1196752"/>
            <a:ext cx="3241002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เมื่อได้ยินสัญญาณเตือนไฟ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9218" name="Picture 2" descr="http://img.tarad.com/shop/f/firewinner/img-lib/spd_20110830205046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8" b="70127"/>
          <a:stretch/>
        </p:blipFill>
        <p:spPr bwMode="auto">
          <a:xfrm>
            <a:off x="2098450" y="2204864"/>
            <a:ext cx="492447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41726" y="1321604"/>
            <a:ext cx="3850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ปฏิบัติตามกระบวนการหนีไฟทันที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6" name="Picture 2" descr="http://img.tarad.com/shop/f/firewinner/img-lib/spd_20110830205046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598" b="47991"/>
          <a:stretch/>
        </p:blipFill>
        <p:spPr bwMode="auto">
          <a:xfrm>
            <a:off x="7009624" y="4365104"/>
            <a:ext cx="1671638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g.tarad.com/shop/f/firewinner/img-lib/spd_20110830205046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8" r="50000" b="47991"/>
          <a:stretch/>
        </p:blipFill>
        <p:spPr bwMode="auto">
          <a:xfrm>
            <a:off x="4700563" y="4365104"/>
            <a:ext cx="1671637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.tarad.com/shop/f/firewinner/img-lib/spd_20110830205046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09" b="5170"/>
          <a:stretch/>
        </p:blipFill>
        <p:spPr bwMode="auto">
          <a:xfrm>
            <a:off x="759694" y="4330029"/>
            <a:ext cx="33432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3888" y="335699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ป้าบบอกให้ตรงไป</a:t>
            </a:r>
            <a:endParaRPr lang="th-TH" sz="24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6404" y="5301208"/>
            <a:ext cx="2054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ป้ายบอกให้เลี้ยวซ้าย</a:t>
            </a:r>
            <a:endParaRPr lang="th-TH" sz="24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5184" y="530120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ป้ายบอกให้เลี้ยวขวา</a:t>
            </a:r>
            <a:endParaRPr lang="th-TH" sz="24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7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9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276872"/>
            <a:ext cx="82082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เมื่อได้ยินสัญญาณไฟไหม ต้องรีบปิด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สวิตช์ไฟฟ้าหลัก</a:t>
            </a:r>
            <a:r>
              <a:rPr lang="th-TH" dirty="0" err="1">
                <a:latin typeface="AngsanaUPC" pitchFamily="18" charset="-34"/>
                <a:cs typeface="AngsanaUPC" pitchFamily="18" charset="-34"/>
              </a:rPr>
              <a:t>หรือคัตเอ๊าต์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  ปิดวาล์วถังแก๊สหรือท่อ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แก๊ส </a:t>
            </a:r>
          </a:p>
          <a:p>
            <a:pPr marL="457200" indent="-457200">
              <a:buFontTx/>
              <a:buChar char="-"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เดินออกจากอาคารตามเส้นทางที่มีป้ายบอกทางหนีไฟ อย่างรวดเร็ว  อย่าใช้บันไดตรงกลางของอาคาร และห้ามใช้ลิฟต์โดยสารเด็ดขาด</a:t>
            </a:r>
          </a:p>
          <a:p>
            <a:pPr marL="457200" indent="-457200">
              <a:buFontTx/>
              <a:buChar char="-"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ขณะหนีไฟต้องก้มตัวต่ำไว้และใช้ผ้าชุบน้ำปิดจมูกเพื่อป้องกันการสำลักควันไฟ</a:t>
            </a:r>
          </a:p>
          <a:p>
            <a:pPr marL="457200" indent="-457200">
              <a:buFontTx/>
              <a:buChar char="-"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เดินลงไปด้านล่างของอาคารให้เร็วที่สุดและไปรวมกันที่บริเวณจุดนักพบ</a:t>
            </a:r>
          </a:p>
          <a:p>
            <a:pPr marL="457200" indent="-457200">
              <a:buFontTx/>
              <a:buChar char="-"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ห้ามกลับเข้าไปในอาคารจนกว่าจะได้รับอนุญาตจากผู้รับผิดชอบของอาคาร</a:t>
            </a:r>
          </a:p>
          <a:p>
            <a:pPr marL="457200" indent="-457200">
              <a:buFontTx/>
              <a:buChar char="-"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ผู้อยู่ในเหตุการณ์อยู่รอแจ้งเหตุการณ์แก่ผู้รับผิดขอบที่จุกนัดพบ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1114974" y="1268760"/>
            <a:ext cx="237690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UPC" pitchFamily="18" charset="-34"/>
                <a:cs typeface="AngsanaUPC" pitchFamily="18" charset="-34"/>
              </a:rPr>
              <a:t>วิธีการหนีไฟ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6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siamsafety.com/images/20111118_132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8810"/>
            <a:ext cx="3280445" cy="268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cb.lnwfile.com/dxja6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25111"/>
            <a:ext cx="2650628" cy="265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ผลการค้นหารูปภาพสำหรับ ประกายไฟจากการตัด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" name="AutoShape 10" descr="ผลการค้นหารูปภาพสำหรับ ประกายไฟจากการตัด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324" name="Picture 12" descr="http://www.forensic.police.go.th/FS/html/spa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840" y="3933056"/>
            <a:ext cx="28003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http://notebook614.exteen.com/images/13_12432248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08881"/>
            <a:ext cx="238125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1114974" y="1196752"/>
            <a:ext cx="4033090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AngsanaUPC" pitchFamily="18" charset="-34"/>
                <a:cs typeface="AngsanaUPC" pitchFamily="18" charset="-34"/>
              </a:rPr>
              <a:t>ความปลอดภัยในการใช้อุปกรณ์ไฟฟ้า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2060848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	การ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เกิดอันตรายจากกระแสไฟฟ้าอาจมีสาเหตุมาจาก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การติดตั้ง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อุปกรณ์ไฟฟ้าไม่ถูกต้อง  การดูแลตรวจสอบไม่ทั่วถึงและเกิดจากการใช้อุปกรณ์ไฟฟ้าใน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การทำปฏิบัติการ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ข้อควรระวังด้านความปลอดภัยในการใช้อุปกรณ์ไฟฟ้า เป็นดังนี้ </a:t>
            </a:r>
          </a:p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	 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1) การติดตั้งอุปกรณ์ไฟฟ้าในห้องปฏิบัติการ </a:t>
            </a:r>
            <a:endParaRPr lang="th-TH" b="1" dirty="0" smtClean="0">
              <a:latin typeface="AngsanaUPC" pitchFamily="18" charset="-34"/>
              <a:cs typeface="AngsanaUPC" pitchFamily="18" charset="-34"/>
            </a:endParaRPr>
          </a:p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  	 2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) การดูแลตรวจสอบ </a:t>
            </a:r>
          </a:p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  	 3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) การปฏิบัติขณะใช้อุปกรณ์ไฟฟ้า </a:t>
            </a:r>
          </a:p>
          <a:p>
            <a:endParaRPr lang="th-TH" b="1" dirty="0">
              <a:latin typeface="AngsanaUPC" pitchFamily="18" charset="-34"/>
              <a:cs typeface="AngsanaUPC" pitchFamily="18" charset="-34"/>
            </a:endParaRPr>
          </a:p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  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	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7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1114974" y="1196752"/>
            <a:ext cx="4033090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ความปลอดภัยจากรังสีและไอสารพิษ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420888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การ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ทดลองที่มีควันพิษ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เกิดขึ้น</a:t>
            </a:r>
          </a:p>
          <a:p>
            <a:pPr marL="514350" indent="-514350">
              <a:buAutoNum type="arabicParenR"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การ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ทดลองที่ใช้หลอดเลเซอร์เป็น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แหล่งกำเนิดแสง</a:t>
            </a:r>
          </a:p>
          <a:p>
            <a:pPr marL="514350" indent="-514350">
              <a:buAutoNum type="arabicParenR"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การ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ใช้สารกัมมันตรังสีใน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การทำปฏิบัติการวิทยาศาสตร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์</a:t>
            </a:r>
            <a:endParaRPr lang="th-TH" dirty="0" smtClean="0">
              <a:latin typeface="AngsanaUPC" pitchFamily="18" charset="-34"/>
              <a:cs typeface="AngsanaUPC" pitchFamily="18" charset="-34"/>
            </a:endParaRPr>
          </a:p>
          <a:p>
            <a:pPr marL="514350" indent="-514350">
              <a:buAutoNum type="arabicParenR"/>
            </a:pPr>
            <a:r>
              <a:rPr lang="th-TH" dirty="0">
                <a:latin typeface="AngsanaUPC" pitchFamily="18" charset="-34"/>
                <a:cs typeface="AngsanaUPC" pitchFamily="18" charset="-34"/>
              </a:rPr>
              <a:t>ขณะทดลองเกี่ยวกับสาร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กัมมันตรังสี</a:t>
            </a:r>
          </a:p>
          <a:p>
            <a:pPr marL="514350" indent="-514350">
              <a:buAutoNum type="arabicParenR"/>
            </a:pPr>
            <a:r>
              <a:rPr lang="th-TH" dirty="0">
                <a:latin typeface="AngsanaUPC" pitchFamily="18" charset="-34"/>
                <a:cs typeface="AngsanaUPC" pitchFamily="18" charset="-34"/>
              </a:rPr>
              <a:t>การบัดกรีเพื่อซ่อมแซมอุปกรณ์ที่ใช้ในห้องปฏิบัติการจะมีไอตะกั่วเกิดขึ้น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7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0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155925"/>
              </p:ext>
            </p:extLst>
          </p:nvPr>
        </p:nvGraphicFramePr>
        <p:xfrm>
          <a:off x="755576" y="1328153"/>
          <a:ext cx="7992888" cy="5341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5544616"/>
              </a:tblGrid>
              <a:tr h="516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UPC" pitchFamily="18" charset="-34"/>
                          <a:cs typeface="AngsanaUPC" pitchFamily="18" charset="-34"/>
                        </a:rPr>
                        <a:t>อุบัติเหตุ</a:t>
                      </a:r>
                      <a:endParaRPr lang="th-TH" sz="24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UPC" pitchFamily="18" charset="-34"/>
                          <a:cs typeface="AngsanaUPC" pitchFamily="18" charset="-34"/>
                        </a:rPr>
                        <a:t>การปฐมพยาบาล</a:t>
                      </a:r>
                      <a:endParaRPr lang="th-TH" sz="24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UPC" pitchFamily="18" charset="-34"/>
                          <a:cs typeface="AngsanaUPC" pitchFamily="18" charset="-34"/>
                        </a:rPr>
                        <a:t>1. แก้วบาด</a:t>
                      </a:r>
                    </a:p>
                    <a:p>
                      <a:endParaRPr lang="th-TH" sz="24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UPC" pitchFamily="18" charset="-34"/>
                          <a:cs typeface="AngsanaUPC" pitchFamily="18" charset="-34"/>
                        </a:rPr>
                        <a:t>ถ้าแก้วบาดเล็กน้อยให้ห้ามเลือดโดยใช้ผ้าที่สะอาดพับหนา ๆ กดลงบนบาดแผล กรณีที่มีเลือดไหลออกมากควรใช้ผ้ารัดเหนือบริเวณบาดแผล และ ส่งแพทย์ทันที </a:t>
                      </a:r>
                    </a:p>
                  </a:txBody>
                  <a:tcPr/>
                </a:tc>
              </a:tr>
              <a:tr h="1222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UPC" pitchFamily="18" charset="-34"/>
                          <a:cs typeface="AngsanaUPC" pitchFamily="18" charset="-34"/>
                        </a:rPr>
                        <a:t>2. ไฟลวกหรือโดนของร้อน</a:t>
                      </a:r>
                    </a:p>
                    <a:p>
                      <a:endParaRPr lang="th-TH" sz="24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UPC" pitchFamily="18" charset="-34"/>
                          <a:cs typeface="AngsanaUPC" pitchFamily="18" charset="-34"/>
                        </a:rPr>
                        <a:t>ใช้น้ำล้างมาก ๆ และห้ามล้างด้วยสารละลายโซเดียมไฮโดรเจน -คาร์บอเนตปิดด้วยผ้าพันแผลที่แห้งและสะอาด ถ้าไฟลวกมากให้รีบส่งแพทย์ </a:t>
                      </a:r>
                    </a:p>
                  </a:txBody>
                  <a:tcPr/>
                </a:tc>
              </a:tr>
              <a:tr h="15133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UPC" pitchFamily="18" charset="-34"/>
                          <a:cs typeface="AngsanaUPC" pitchFamily="18" charset="-34"/>
                        </a:rPr>
                        <a:t>3. สารเคมีถูกผิวหนัง</a:t>
                      </a:r>
                    </a:p>
                    <a:p>
                      <a:endParaRPr lang="th-TH" sz="24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UPC" pitchFamily="18" charset="-34"/>
                          <a:cs typeface="AngsanaUPC" pitchFamily="18" charset="-34"/>
                        </a:rPr>
                        <a:t>ล้างบริเวณนั้นด้วยน้ำสะอาดปริมาณมาก ๆ ในทันทีเพื่อป้องกันสารซึมเข้าผิวหนังหรือทำลายเซลล์ผิวหนัง และกรณีมีสารถูกผิวหนังเป็นปริมาณมากต้องรีบนำส่งแพทย์ พร้อมกับแจ้งชนิดของสารให้แพทย์ทราบด้วยเพื่อจะได้แก้ไขอย่างถูกต้องทันที </a:t>
                      </a:r>
                    </a:p>
                  </a:txBody>
                  <a:tcPr/>
                </a:tc>
              </a:tr>
              <a:tr h="750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UPC" pitchFamily="18" charset="-34"/>
                          <a:cs typeface="AngsanaUPC" pitchFamily="18" charset="-34"/>
                        </a:rPr>
                        <a:t>4. สารเข้าตา</a:t>
                      </a:r>
                    </a:p>
                    <a:p>
                      <a:endParaRPr lang="th-TH" sz="24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UPC" pitchFamily="18" charset="-34"/>
                          <a:cs typeface="AngsanaUPC" pitchFamily="18" charset="-34"/>
                        </a:rPr>
                        <a:t>ล้างด้วยน้ำสะอาดปริมาณมากในทันทีเป็นเวลานานไม่น้อยกว่า 15 นาทีเพื่อให้สารเจือจางหรือหมดไปและรีบนำส่งแพทย์ทันที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9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755576" y="476672"/>
            <a:ext cx="2232890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การปฐมพยาบาล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027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775667"/>
              </p:ext>
            </p:extLst>
          </p:nvPr>
        </p:nvGraphicFramePr>
        <p:xfrm>
          <a:off x="755576" y="1328153"/>
          <a:ext cx="7992888" cy="5180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5976664"/>
              </a:tblGrid>
              <a:tr h="516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UPC" pitchFamily="18" charset="-34"/>
                          <a:cs typeface="AngsanaUPC" pitchFamily="18" charset="-34"/>
                        </a:rPr>
                        <a:t>อุบัติเหตุ</a:t>
                      </a:r>
                      <a:endParaRPr lang="th-TH" sz="24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UPC" pitchFamily="18" charset="-34"/>
                          <a:cs typeface="AngsanaUPC" pitchFamily="18" charset="-34"/>
                        </a:rPr>
                        <a:t>การปฐมพยาบาล</a:t>
                      </a:r>
                      <a:endParaRPr lang="th-TH" sz="24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UPC" pitchFamily="18" charset="-34"/>
                          <a:cs typeface="AngsanaUPC" pitchFamily="18" charset="-34"/>
                        </a:rPr>
                        <a:t>5. สูดไอหรือแก๊ส</a:t>
                      </a:r>
                      <a:endParaRPr lang="th-TH" sz="24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UPC" pitchFamily="18" charset="-34"/>
                          <a:cs typeface="AngsanaUPC" pitchFamily="18" charset="-34"/>
                        </a:rPr>
                        <a:t>ต้องรีบนำออกจากบริเวณนั้นไปอยู่ในบริเวณที่อากาศถ่ายเทได้สะดวกพยายามสูด</a:t>
                      </a:r>
                      <a:r>
                        <a:rPr lang="th-TH" sz="2400" dirty="0" err="1" smtClean="0">
                          <a:latin typeface="AngsanaUPC" pitchFamily="18" charset="-34"/>
                          <a:cs typeface="AngsanaUPC" pitchFamily="18" charset="-34"/>
                        </a:rPr>
                        <a:t>อากาศบ</a:t>
                      </a:r>
                      <a:r>
                        <a:rPr lang="th-TH" sz="2400" dirty="0" smtClean="0">
                          <a:latin typeface="AngsanaUPC" pitchFamily="18" charset="-34"/>
                          <a:cs typeface="AngsanaUPC" pitchFamily="18" charset="-34"/>
                        </a:rPr>
                        <a:t>ริสุทธ์ให้เต็มที่กรณีได้รับสารเข้าร่างกายปริมาณมากและหมดสติ ต้องใช้วิธีการผายปอดหรือใช้เครื่องช่วยหายใจ และ</a:t>
                      </a:r>
                    </a:p>
                    <a:p>
                      <a:r>
                        <a:rPr lang="th-TH" sz="2400" dirty="0" smtClean="0">
                          <a:latin typeface="AngsanaUPC" pitchFamily="18" charset="-34"/>
                          <a:cs typeface="AngsanaUPC" pitchFamily="18" charset="-34"/>
                        </a:rPr>
                        <a:t>นำไปส่งแพทย์ทันที</a:t>
                      </a:r>
                    </a:p>
                  </a:txBody>
                  <a:tcPr/>
                </a:tc>
              </a:tr>
              <a:tr h="821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UPC" pitchFamily="18" charset="-34"/>
                          <a:cs typeface="AngsanaUPC" pitchFamily="18" charset="-34"/>
                        </a:rPr>
                        <a:t>6. การกลืนกินสารเคมี</a:t>
                      </a:r>
                      <a:endParaRPr lang="th-TH" sz="24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UPC" pitchFamily="18" charset="-34"/>
                          <a:cs typeface="AngsanaUPC" pitchFamily="18" charset="-34"/>
                        </a:rPr>
                        <a:t>ต้องรีบนำส่งแพทย์ทันทีพร้อมทั้งนำตัวอย่างสารหรือฉลากไปด้วยเพื่อแจ้งให้แพทย์ได้ช่วยเหลือและให้การรักษาได้ถูกต้องทันที</a:t>
                      </a:r>
                    </a:p>
                  </a:txBody>
                  <a:tcPr/>
                </a:tc>
              </a:tr>
              <a:tr h="15133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UPC" pitchFamily="18" charset="-34"/>
                          <a:cs typeface="AngsanaUPC" pitchFamily="18" charset="-34"/>
                        </a:rPr>
                        <a:t>7. ถูกกระแสไฟฟ้าดูด</a:t>
                      </a:r>
                      <a:endParaRPr lang="th-TH" sz="24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UPC" pitchFamily="18" charset="-34"/>
                          <a:cs typeface="AngsanaUPC" pitchFamily="18" charset="-34"/>
                        </a:rPr>
                        <a:t>รีบตัดกระแสไฟฟ้าทันทีโดยการถอดเต้าเสียบหรือยกสะพานไฟหรือใช้ฉนวนผลักหรือฉุดให้ผู้ที่ได้รับอันตรายออกจากแหล่งกระแสไฟฟ้า หรือเขี่ย สายไฟให้หลุดออกไปจากตัวผู้บาดเจ็บ ห้ามใช้มือเปล่าแตะต้องตัวผู้ที่กำลังได้รับอันตรายจากกระแสไฟฟ้าเมื่อนำผู้ที่ถูกกระแสไฟฟ้าดูดออกจากแหล่งกระแสไฟฟ้าแล้วต้องทำการปฐมพยาบาลเบื้องต้น โดยการผายปอดหรือเป่าปากให้ปอดทำงาน นวดหัวใจ แล้วรีบนำส่งแพทย์ทันที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7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755576" y="476672"/>
            <a:ext cx="273630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การปฐม</a:t>
            </a:r>
            <a:r>
              <a:rPr lang="th-TH" dirty="0" smtClean="0"/>
              <a:t>พยาบาล (ต่อ)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081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19672" y="1268760"/>
            <a:ext cx="5976664" cy="1656184"/>
          </a:xfrm>
        </p:spPr>
        <p:txBody>
          <a:bodyPr/>
          <a:lstStyle/>
          <a:p>
            <a:pPr algn="ctr"/>
            <a:r>
              <a:rPr lang="th-TH" dirty="0"/>
              <a:t>ความปลอดภัยในการใช้</a:t>
            </a:r>
            <a:r>
              <a:rPr lang="th-TH" dirty="0" smtClean="0"/>
              <a:t>เลเซอร์</a:t>
            </a:r>
            <a:br>
              <a:rPr lang="th-TH" dirty="0" smtClean="0"/>
            </a:br>
            <a:r>
              <a:rPr lang="th-TH" dirty="0" smtClean="0"/>
              <a:t>ในห้องปฏิบัติการ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2911584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เลเซอร์ (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laser)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เป็นคลื่น ซึ่ง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ใช้หลักการ</a:t>
            </a:r>
            <a:r>
              <a:rPr lang="th-TH" dirty="0" err="1">
                <a:latin typeface="AngsanaUPC" pitchFamily="18" charset="-34"/>
                <a:cs typeface="AngsanaUPC" pitchFamily="18" charset="-34"/>
              </a:rPr>
              <a:t>ปล่อยโฟ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ตอนโดยการกระตุ้นอะตอม	เพราะในการเกิดการ</a:t>
            </a:r>
            <a:r>
              <a:rPr lang="th-TH" dirty="0" err="1">
                <a:latin typeface="AngsanaUPC" pitchFamily="18" charset="-34"/>
                <a:cs typeface="AngsanaUPC" pitchFamily="18" charset="-34"/>
              </a:rPr>
              <a:t>ปล่อยโฟ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ตอน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ดังกล่าวจะทำให้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เกิดความเข้มแสง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เพิ่มซึ่ง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เป็นหลักการของเลเซอร์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โดยทั่วไปกระบวนการ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ผลิตแสงเลเซอร์เกิดจากสองกระบวนการ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หลัก คือ  การ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เปล่งแสงแบบถูก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กระตุ้น(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stimulated  emission)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และ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การขยายสัญญาณ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แสง  (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light	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amplification)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 เลเซอร์  มี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หลายประเภทขึ้นอยู่กับ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ำ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ลัง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และความยาวคลื่น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0" t="71428" r="19013" b="19445"/>
          <a:stretch/>
        </p:blipFill>
        <p:spPr bwMode="auto">
          <a:xfrm rot="10800000">
            <a:off x="-1" y="15323"/>
            <a:ext cx="9144000" cy="9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3347864" y="332656"/>
            <a:ext cx="3530253" cy="631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ศูนย์วิทยาศาสตร์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6" name="Picture 2" descr="D:\16 G\logo\ม.ราชภัฏสกลนคร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575"/>
            <a:ext cx="784591" cy="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5905"/>
            <a:ext cx="687823" cy="8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8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สลิปสตรีม">
  <a:themeElements>
    <a:clrScheme name="สลิปสตรี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สลิปสตรี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สลิปสตรี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3950</TotalTime>
  <Words>2199</Words>
  <Application>Microsoft Office PowerPoint</Application>
  <PresentationFormat>นำเสนอทางหน้าจอ (4:3)</PresentationFormat>
  <Paragraphs>322</Paragraphs>
  <Slides>42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42</vt:i4>
      </vt:variant>
    </vt:vector>
  </HeadingPairs>
  <TitlesOfParts>
    <vt:vector size="43" baseType="lpstr">
      <vt:lpstr>สลิปสตรีม</vt:lpstr>
      <vt:lpstr>ความปลอดภัยในห้องปฏิบัติการฟิสิกส์</vt:lpstr>
      <vt:lpstr>ความปลอดภัยในห้องปฏิบัติการ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ความปลอดภัยในการใช้เลเซอร์ ในห้องปฏิบัติการ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ข้อปฏิบัติเมื่อเกิดเพลิงไหม้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การจัดการความปลอดภัยในห้องปฏิบัติการวิทยาศาสตร์</dc:title>
  <dc:creator>TAWAN</dc:creator>
  <cp:lastModifiedBy>TAWAN</cp:lastModifiedBy>
  <cp:revision>50</cp:revision>
  <dcterms:created xsi:type="dcterms:W3CDTF">2016-08-04T08:19:20Z</dcterms:created>
  <dcterms:modified xsi:type="dcterms:W3CDTF">2016-08-07T08:41:50Z</dcterms:modified>
</cp:coreProperties>
</file>